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70" r:id="rId3"/>
    <p:sldId id="374" r:id="rId5"/>
    <p:sldId id="387" r:id="rId6"/>
    <p:sldId id="390" r:id="rId7"/>
    <p:sldId id="391" r:id="rId8"/>
    <p:sldId id="392" r:id="rId9"/>
    <p:sldId id="393" r:id="rId10"/>
    <p:sldId id="394" r:id="rId11"/>
    <p:sldId id="395" r:id="rId12"/>
    <p:sldId id="396" r:id="rId13"/>
    <p:sldId id="397" r:id="rId14"/>
    <p:sldId id="404" r:id="rId15"/>
    <p:sldId id="403" r:id="rId16"/>
    <p:sldId id="398" r:id="rId17"/>
    <p:sldId id="405" r:id="rId18"/>
    <p:sldId id="406" r:id="rId19"/>
    <p:sldId id="368" r:id="rId20"/>
    <p:sldId id="418" r:id="rId21"/>
    <p:sldId id="419" r:id="rId22"/>
    <p:sldId id="420" r:id="rId23"/>
    <p:sldId id="421" r:id="rId24"/>
    <p:sldId id="422" r:id="rId25"/>
    <p:sldId id="423" r:id="rId26"/>
    <p:sldId id="424" r:id="rId27"/>
    <p:sldId id="425" r:id="rId28"/>
    <p:sldId id="426" r:id="rId29"/>
    <p:sldId id="427" r:id="rId30"/>
    <p:sldId id="428" r:id="rId31"/>
    <p:sldId id="430" r:id="rId3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365A"/>
    <a:srgbClr val="254E8B"/>
    <a:srgbClr val="22457A"/>
    <a:srgbClr val="234983"/>
    <a:srgbClr val="1D3353"/>
    <a:srgbClr val="FAF9FA"/>
    <a:srgbClr val="F6F6F7"/>
    <a:srgbClr val="F5F5F6"/>
    <a:srgbClr val="F3F2F4"/>
    <a:srgbClr val="2140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64488" autoAdjust="0"/>
  </p:normalViewPr>
  <p:slideViewPr>
    <p:cSldViewPr snapToGrid="0">
      <p:cViewPr>
        <p:scale>
          <a:sx n="95" d="100"/>
          <a:sy n="95" d="100"/>
        </p:scale>
        <p:origin x="-1194" y="-504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BC965D-ACCE-4EDB-8EFD-FE9CE0FE7F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056387-FF3D-4EBF-83F2-CC1A4B798D9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6B05A4E-E83F-4C36-B188-DDAE46F881BD}" type="slidenum">
              <a:rPr lang="zh-CN" altLang="en-US"/>
            </a:fld>
            <a:endParaRPr lang="zh-CN" altLang="en-US"/>
          </a:p>
        </p:txBody>
      </p:sp>
      <p:sp>
        <p:nvSpPr>
          <p:cNvPr id="1741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17412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b"/>
          <a:lstStyle/>
          <a:p>
            <a:pPr algn="r"/>
            <a:fld id="{F0B1C5D6-D024-488C-A00A-F74EA9443282}" type="slidenum">
              <a:rPr lang="en-US" altLang="zh-CN" sz="1200" b="0">
                <a:latin typeface="Calibri" panose="020F0502020204030204" pitchFamily="34" charset="0"/>
              </a:rPr>
            </a:fld>
            <a:endParaRPr lang="en-US" altLang="zh-CN" sz="1200" b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AC9D-4DB1-4C43-9C3D-2A1F320BC3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A538-5F5D-416D-A366-CC78A227FC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AC9D-4DB1-4C43-9C3D-2A1F320BC3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A538-5F5D-416D-A366-CC78A227FC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AC9D-4DB1-4C43-9C3D-2A1F320BC3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A538-5F5D-416D-A366-CC78A227FC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AC9D-4DB1-4C43-9C3D-2A1F320BC3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A538-5F5D-416D-A366-CC78A227FC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AC9D-4DB1-4C43-9C3D-2A1F320BC3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A538-5F5D-416D-A366-CC78A227FC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AC9D-4DB1-4C43-9C3D-2A1F320BC3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A538-5F5D-416D-A366-CC78A227FC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AC9D-4DB1-4C43-9C3D-2A1F320BC3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A538-5F5D-416D-A366-CC78A227FC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AC9D-4DB1-4C43-9C3D-2A1F320BC3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A538-5F5D-416D-A366-CC78A227FC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AC9D-4DB1-4C43-9C3D-2A1F320BC3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A538-5F5D-416D-A366-CC78A227FC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AC9D-4DB1-4C43-9C3D-2A1F320BC3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A538-5F5D-416D-A366-CC78A227FC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AC9D-4DB1-4C43-9C3D-2A1F320BC3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A538-5F5D-416D-A366-CC78A227FC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10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CAC9D-4DB1-4C43-9C3D-2A1F320BC3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FA538-5F5D-416D-A366-CC78A227FC5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 rot="5400000">
            <a:off x="2479963" y="-2854038"/>
            <a:ext cx="7232075" cy="12192000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 b="0"/>
          </a:p>
        </p:txBody>
      </p:sp>
      <p:sp>
        <p:nvSpPr>
          <p:cNvPr id="24" name="矩形 23"/>
          <p:cNvSpPr/>
          <p:nvPr/>
        </p:nvSpPr>
        <p:spPr>
          <a:xfrm rot="5400000">
            <a:off x="2479962" y="-2854035"/>
            <a:ext cx="7232075" cy="121920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 b="0"/>
          </a:p>
        </p:txBody>
      </p:sp>
      <p:pic>
        <p:nvPicPr>
          <p:cNvPr id="2" name="Picture 2" descr="E:\医院素材\照片素材\医院图片\QQ图片20190225152722.jpg"/>
          <p:cNvPicPr>
            <a:picLocks noChangeAspect="1" noChangeArrowheads="1"/>
          </p:cNvPicPr>
          <p:nvPr/>
        </p:nvPicPr>
        <p:blipFill>
          <a:blip r:embed="rId1">
            <a:lum/>
          </a:blip>
          <a:srcRect l="1919" t="10326" r="1590" b="2867"/>
          <a:stretch>
            <a:fillRect/>
          </a:stretch>
        </p:blipFill>
        <p:spPr bwMode="auto">
          <a:xfrm>
            <a:off x="10048" y="522514"/>
            <a:ext cx="12192000" cy="4511710"/>
          </a:xfrm>
          <a:prstGeom prst="rect">
            <a:avLst/>
          </a:prstGeom>
          <a:noFill/>
        </p:spPr>
      </p:pic>
      <p:grpSp>
        <p:nvGrpSpPr>
          <p:cNvPr id="4" name="组合 21"/>
          <p:cNvGrpSpPr/>
          <p:nvPr/>
        </p:nvGrpSpPr>
        <p:grpSpPr>
          <a:xfrm>
            <a:off x="303852" y="5034402"/>
            <a:ext cx="10987522" cy="1322070"/>
            <a:chOff x="123743" y="5397011"/>
            <a:chExt cx="10987522" cy="1322070"/>
          </a:xfrm>
        </p:grpSpPr>
        <p:sp>
          <p:nvSpPr>
            <p:cNvPr id="18" name="TextBox 17"/>
            <p:cNvSpPr txBox="1"/>
            <p:nvPr/>
          </p:nvSpPr>
          <p:spPr>
            <a:xfrm>
              <a:off x="123743" y="5397011"/>
              <a:ext cx="10987522" cy="1322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   </a:t>
              </a:r>
              <a:r>
                <a:rPr lang="zh-CN" altLang="en-US" sz="4000" spc="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齐齐哈尔市第一医院疫情防控培训</a:t>
              </a:r>
              <a:endParaRPr lang="zh-CN" altLang="en-US" sz="40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4000" spc="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                  </a:t>
              </a:r>
              <a:r>
                <a:rPr lang="en-US" altLang="zh-CN" sz="4000" spc="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————</a:t>
              </a:r>
              <a:r>
                <a:rPr lang="zh-CN" altLang="en-US" sz="4000" spc="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医务部</a:t>
              </a:r>
              <a:endParaRPr lang="zh-CN" altLang="en-US" sz="40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流程图: 联系 19"/>
            <p:cNvSpPr/>
            <p:nvPr/>
          </p:nvSpPr>
          <p:spPr>
            <a:xfrm>
              <a:off x="7337026" y="5926021"/>
              <a:ext cx="122524" cy="110360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Picture 3" descr="E:\医院素材\LOGO\新院标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90761" y="6120107"/>
            <a:ext cx="1891927" cy="72389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706245" y="1281430"/>
            <a:ext cx="8822690" cy="4610735"/>
            <a:chOff x="6708297" y="1658867"/>
            <a:chExt cx="3943697" cy="4006827"/>
          </a:xfrm>
        </p:grpSpPr>
        <p:sp>
          <p:nvSpPr>
            <p:cNvPr id="11" name="圆角矩形 10"/>
            <p:cNvSpPr/>
            <p:nvPr/>
          </p:nvSpPr>
          <p:spPr bwMode="auto">
            <a:xfrm>
              <a:off x="6708297" y="1658867"/>
              <a:ext cx="3943697" cy="4006827"/>
            </a:xfrm>
            <a:prstGeom prst="roundRect">
              <a:avLst>
                <a:gd name="adj" fmla="val 996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圆角矩形 9"/>
            <p:cNvSpPr/>
            <p:nvPr/>
          </p:nvSpPr>
          <p:spPr bwMode="auto">
            <a:xfrm>
              <a:off x="6805402" y="1755972"/>
              <a:ext cx="3730428" cy="3795163"/>
            </a:xfrm>
            <a:prstGeom prst="roundRect">
              <a:avLst>
                <a:gd name="adj" fmla="val 11474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"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grpSp>
        <p:nvGrpSpPr>
          <p:cNvPr id="3" name="组合 11"/>
          <p:cNvGrpSpPr/>
          <p:nvPr/>
        </p:nvGrpSpPr>
        <p:grpSpPr>
          <a:xfrm>
            <a:off x="0" y="-35559"/>
            <a:ext cx="10783019" cy="1207700"/>
            <a:chOff x="0" y="1"/>
            <a:chExt cx="10783019" cy="1207700"/>
          </a:xfrm>
        </p:grpSpPr>
        <p:sp>
          <p:nvSpPr>
            <p:cNvPr id="13" name="任意多边形 12"/>
            <p:cNvSpPr/>
            <p:nvPr/>
          </p:nvSpPr>
          <p:spPr bwMode="auto">
            <a:xfrm rot="5400000">
              <a:off x="21565" y="-21564"/>
              <a:ext cx="1207700" cy="1250829"/>
            </a:xfrm>
            <a:custGeom>
              <a:avLst/>
              <a:gdLst>
                <a:gd name="connsiteX0" fmla="*/ 0 w 2825133"/>
                <a:gd name="connsiteY0" fmla="*/ 2167512 h 2176408"/>
                <a:gd name="connsiteX1" fmla="*/ 0 w 2825133"/>
                <a:gd name="connsiteY1" fmla="*/ 966593 h 2176408"/>
                <a:gd name="connsiteX2" fmla="*/ 186635 w 2825133"/>
                <a:gd name="connsiteY2" fmla="*/ 644396 h 2176408"/>
                <a:gd name="connsiteX3" fmla="*/ 1225932 w 2825133"/>
                <a:gd name="connsiteY3" fmla="*/ 43937 h 2176408"/>
                <a:gd name="connsiteX4" fmla="*/ 1599201 w 2825133"/>
                <a:gd name="connsiteY4" fmla="*/ 43937 h 2176408"/>
                <a:gd name="connsiteX5" fmla="*/ 2638499 w 2825133"/>
                <a:gd name="connsiteY5" fmla="*/ 644396 h 2176408"/>
                <a:gd name="connsiteX6" fmla="*/ 2825133 w 2825133"/>
                <a:gd name="connsiteY6" fmla="*/ 966593 h 2176408"/>
                <a:gd name="connsiteX7" fmla="*/ 2825133 w 2825133"/>
                <a:gd name="connsiteY7" fmla="*/ 2167512 h 2176408"/>
                <a:gd name="connsiteX8" fmla="*/ 2823724 w 2825133"/>
                <a:gd name="connsiteY8" fmla="*/ 2176408 h 2176408"/>
                <a:gd name="connsiteX9" fmla="*/ 1409 w 2825133"/>
                <a:gd name="connsiteY9" fmla="*/ 2176408 h 217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5133" h="2176408">
                  <a:moveTo>
                    <a:pt x="0" y="2167512"/>
                  </a:moveTo>
                  <a:cubicBezTo>
                    <a:pt x="0" y="966593"/>
                    <a:pt x="0" y="966593"/>
                    <a:pt x="0" y="966593"/>
                  </a:cubicBezTo>
                  <a:cubicBezTo>
                    <a:pt x="0" y="849430"/>
                    <a:pt x="84169" y="702977"/>
                    <a:pt x="186635" y="644396"/>
                  </a:cubicBezTo>
                  <a:cubicBezTo>
                    <a:pt x="1225932" y="43937"/>
                    <a:pt x="1225932" y="43937"/>
                    <a:pt x="1225932" y="43937"/>
                  </a:cubicBezTo>
                  <a:cubicBezTo>
                    <a:pt x="1328398" y="-14645"/>
                    <a:pt x="1496735" y="-14645"/>
                    <a:pt x="1599201" y="43937"/>
                  </a:cubicBezTo>
                  <a:cubicBezTo>
                    <a:pt x="2638499" y="644396"/>
                    <a:pt x="2638499" y="644396"/>
                    <a:pt x="2638499" y="644396"/>
                  </a:cubicBezTo>
                  <a:cubicBezTo>
                    <a:pt x="2740965" y="702977"/>
                    <a:pt x="2825133" y="849430"/>
                    <a:pt x="2825133" y="966593"/>
                  </a:cubicBezTo>
                  <a:lnTo>
                    <a:pt x="2825133" y="2167512"/>
                  </a:lnTo>
                  <a:lnTo>
                    <a:pt x="2823724" y="2176408"/>
                  </a:lnTo>
                  <a:lnTo>
                    <a:pt x="1409" y="2176408"/>
                  </a:lnTo>
                  <a:close/>
                </a:path>
              </a:pathLst>
            </a:custGeom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19200000" scaled="0"/>
            </a:gradFill>
            <a:ln w="19050">
              <a:gradFill>
                <a:gsLst>
                  <a:gs pos="0">
                    <a:srgbClr val="1B2C45"/>
                  </a:gs>
                  <a:gs pos="100000">
                    <a:srgbClr val="254E8C"/>
                  </a:gs>
                </a:gsLst>
                <a:lin ang="3600000" scaled="0"/>
              </a:gradFill>
            </a:ln>
            <a:effectLst>
              <a:outerShdw blurRad="254000" dist="190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1367293" y="809896"/>
              <a:ext cx="9415726" cy="5274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/>
            <p:nvPr/>
          </p:nvSpPr>
          <p:spPr>
            <a:xfrm>
              <a:off x="1602432" y="341710"/>
              <a:ext cx="274777" cy="274777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pic>
        <p:nvPicPr>
          <p:cNvPr id="20" name="Picture 2" descr="G:\艺萱设计\2019微信二维码\新院标竖版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49174" y="138023"/>
            <a:ext cx="1489366" cy="845480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1878010" y="212996"/>
            <a:ext cx="6972674" cy="459105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l"/>
            <a:endParaRPr lang="zh-CN" altLang="en-US" sz="24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2013585" y="1915160"/>
            <a:ext cx="8164830" cy="34150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150000"/>
              </a:lnSpc>
            </a:pPr>
            <a:r>
              <a:rPr dirty="0">
                <a:solidFill>
                  <a:srgbClr val="2349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新型冠状病毒（2019-nCoV）属于β属的冠状病毒，有包膜， 颗粒呈圆形或椭圆形，直径 60～140nm。具有 5 个必需基因，分 别针对核蛋白（N）、病毒包膜（E）、基质蛋白（M）和刺突蛋白 （S）4 种结构蛋白及 RNA 依赖性的 RNA 聚合酶（RdRp）。核蛋白 （N）包裹 RNA 基因组构成核衣壳，外面围绕着病毒包膜（E）， 病毒包膜包埋有基质蛋白（M）和刺突蛋白（S）等蛋白。刺突 蛋白通过结合血管紧张素转化酶 2（ACE-2）进入细胞。体外分 离培养时，新型冠状病毒 96 个小时左右即可在人呼吸道上皮细 1</a:t>
            </a:r>
            <a:endParaRPr dirty="0">
              <a:solidFill>
                <a:srgbClr val="23498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</a:pPr>
            <a:r>
              <a:rPr dirty="0">
                <a:solidFill>
                  <a:srgbClr val="2349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胞内发现，而在 Vero E6 和 Huh-7 细胞系中分离培养约需 4～6 天</a:t>
            </a:r>
            <a:endParaRPr dirty="0">
              <a:solidFill>
                <a:srgbClr val="23498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706245" y="1281430"/>
            <a:ext cx="8822690" cy="4610735"/>
            <a:chOff x="6708297" y="1658867"/>
            <a:chExt cx="3943697" cy="4006827"/>
          </a:xfrm>
        </p:grpSpPr>
        <p:sp>
          <p:nvSpPr>
            <p:cNvPr id="11" name="圆角矩形 10"/>
            <p:cNvSpPr/>
            <p:nvPr/>
          </p:nvSpPr>
          <p:spPr bwMode="auto">
            <a:xfrm>
              <a:off x="6708297" y="1658867"/>
              <a:ext cx="3943697" cy="4006827"/>
            </a:xfrm>
            <a:prstGeom prst="roundRect">
              <a:avLst>
                <a:gd name="adj" fmla="val 996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圆角矩形 9"/>
            <p:cNvSpPr/>
            <p:nvPr/>
          </p:nvSpPr>
          <p:spPr bwMode="auto">
            <a:xfrm>
              <a:off x="6805402" y="1755972"/>
              <a:ext cx="3730428" cy="3795163"/>
            </a:xfrm>
            <a:prstGeom prst="roundRect">
              <a:avLst>
                <a:gd name="adj" fmla="val 11474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"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grpSp>
        <p:nvGrpSpPr>
          <p:cNvPr id="3" name="组合 11"/>
          <p:cNvGrpSpPr/>
          <p:nvPr/>
        </p:nvGrpSpPr>
        <p:grpSpPr>
          <a:xfrm>
            <a:off x="0" y="-35559"/>
            <a:ext cx="10783019" cy="1207700"/>
            <a:chOff x="0" y="1"/>
            <a:chExt cx="10783019" cy="1207700"/>
          </a:xfrm>
        </p:grpSpPr>
        <p:sp>
          <p:nvSpPr>
            <p:cNvPr id="13" name="任意多边形 12"/>
            <p:cNvSpPr/>
            <p:nvPr/>
          </p:nvSpPr>
          <p:spPr bwMode="auto">
            <a:xfrm rot="5400000">
              <a:off x="21565" y="-21564"/>
              <a:ext cx="1207700" cy="1250829"/>
            </a:xfrm>
            <a:custGeom>
              <a:avLst/>
              <a:gdLst>
                <a:gd name="connsiteX0" fmla="*/ 0 w 2825133"/>
                <a:gd name="connsiteY0" fmla="*/ 2167512 h 2176408"/>
                <a:gd name="connsiteX1" fmla="*/ 0 w 2825133"/>
                <a:gd name="connsiteY1" fmla="*/ 966593 h 2176408"/>
                <a:gd name="connsiteX2" fmla="*/ 186635 w 2825133"/>
                <a:gd name="connsiteY2" fmla="*/ 644396 h 2176408"/>
                <a:gd name="connsiteX3" fmla="*/ 1225932 w 2825133"/>
                <a:gd name="connsiteY3" fmla="*/ 43937 h 2176408"/>
                <a:gd name="connsiteX4" fmla="*/ 1599201 w 2825133"/>
                <a:gd name="connsiteY4" fmla="*/ 43937 h 2176408"/>
                <a:gd name="connsiteX5" fmla="*/ 2638499 w 2825133"/>
                <a:gd name="connsiteY5" fmla="*/ 644396 h 2176408"/>
                <a:gd name="connsiteX6" fmla="*/ 2825133 w 2825133"/>
                <a:gd name="connsiteY6" fmla="*/ 966593 h 2176408"/>
                <a:gd name="connsiteX7" fmla="*/ 2825133 w 2825133"/>
                <a:gd name="connsiteY7" fmla="*/ 2167512 h 2176408"/>
                <a:gd name="connsiteX8" fmla="*/ 2823724 w 2825133"/>
                <a:gd name="connsiteY8" fmla="*/ 2176408 h 2176408"/>
                <a:gd name="connsiteX9" fmla="*/ 1409 w 2825133"/>
                <a:gd name="connsiteY9" fmla="*/ 2176408 h 217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5133" h="2176408">
                  <a:moveTo>
                    <a:pt x="0" y="2167512"/>
                  </a:moveTo>
                  <a:cubicBezTo>
                    <a:pt x="0" y="966593"/>
                    <a:pt x="0" y="966593"/>
                    <a:pt x="0" y="966593"/>
                  </a:cubicBezTo>
                  <a:cubicBezTo>
                    <a:pt x="0" y="849430"/>
                    <a:pt x="84169" y="702977"/>
                    <a:pt x="186635" y="644396"/>
                  </a:cubicBezTo>
                  <a:cubicBezTo>
                    <a:pt x="1225932" y="43937"/>
                    <a:pt x="1225932" y="43937"/>
                    <a:pt x="1225932" y="43937"/>
                  </a:cubicBezTo>
                  <a:cubicBezTo>
                    <a:pt x="1328398" y="-14645"/>
                    <a:pt x="1496735" y="-14645"/>
                    <a:pt x="1599201" y="43937"/>
                  </a:cubicBezTo>
                  <a:cubicBezTo>
                    <a:pt x="2638499" y="644396"/>
                    <a:pt x="2638499" y="644396"/>
                    <a:pt x="2638499" y="644396"/>
                  </a:cubicBezTo>
                  <a:cubicBezTo>
                    <a:pt x="2740965" y="702977"/>
                    <a:pt x="2825133" y="849430"/>
                    <a:pt x="2825133" y="966593"/>
                  </a:cubicBezTo>
                  <a:lnTo>
                    <a:pt x="2825133" y="2167512"/>
                  </a:lnTo>
                  <a:lnTo>
                    <a:pt x="2823724" y="2176408"/>
                  </a:lnTo>
                  <a:lnTo>
                    <a:pt x="1409" y="2176408"/>
                  </a:lnTo>
                  <a:close/>
                </a:path>
              </a:pathLst>
            </a:custGeom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19200000" scaled="0"/>
            </a:gradFill>
            <a:ln w="19050">
              <a:gradFill>
                <a:gsLst>
                  <a:gs pos="0">
                    <a:srgbClr val="1B2C45"/>
                  </a:gs>
                  <a:gs pos="100000">
                    <a:srgbClr val="254E8C"/>
                  </a:gs>
                </a:gsLst>
                <a:lin ang="3600000" scaled="0"/>
              </a:gradFill>
            </a:ln>
            <a:effectLst>
              <a:outerShdw blurRad="254000" dist="190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1367293" y="809896"/>
              <a:ext cx="9415726" cy="5274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/>
            <p:nvPr/>
          </p:nvSpPr>
          <p:spPr>
            <a:xfrm>
              <a:off x="1602432" y="341710"/>
              <a:ext cx="274777" cy="274777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pic>
        <p:nvPicPr>
          <p:cNvPr id="20" name="Picture 2" descr="G:\艺萱设计\2019微信二维码\新院标竖版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49174" y="138023"/>
            <a:ext cx="1489366" cy="845480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1878010" y="214266"/>
            <a:ext cx="6972674" cy="459105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l"/>
            <a:endParaRPr lang="zh-CN" altLang="en-US" sz="24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923415" y="2967990"/>
            <a:ext cx="8164830" cy="922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150000"/>
              </a:lnSpc>
            </a:pPr>
            <a:r>
              <a:rPr dirty="0">
                <a:solidFill>
                  <a:srgbClr val="2349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冠状病毒对紫外线和热敏感，56℃ 30 分钟、乙醚、75%乙 醇、含氯消毒剂、过氧乙酸和氯仿等脂溶剂均可有效灭活病毒， 氯己定不能有效灭活病毒</a:t>
            </a:r>
            <a:endParaRPr dirty="0">
              <a:solidFill>
                <a:srgbClr val="23498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706245" y="1281430"/>
            <a:ext cx="8822690" cy="4610735"/>
            <a:chOff x="6708297" y="1658867"/>
            <a:chExt cx="3943697" cy="4006827"/>
          </a:xfrm>
        </p:grpSpPr>
        <p:sp>
          <p:nvSpPr>
            <p:cNvPr id="11" name="圆角矩形 10"/>
            <p:cNvSpPr/>
            <p:nvPr/>
          </p:nvSpPr>
          <p:spPr bwMode="auto">
            <a:xfrm>
              <a:off x="6708297" y="1658867"/>
              <a:ext cx="3943697" cy="4006827"/>
            </a:xfrm>
            <a:prstGeom prst="roundRect">
              <a:avLst>
                <a:gd name="adj" fmla="val 996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圆角矩形 9"/>
            <p:cNvSpPr/>
            <p:nvPr/>
          </p:nvSpPr>
          <p:spPr bwMode="auto">
            <a:xfrm>
              <a:off x="6805402" y="1755972"/>
              <a:ext cx="3730428" cy="3795163"/>
            </a:xfrm>
            <a:prstGeom prst="roundRect">
              <a:avLst>
                <a:gd name="adj" fmla="val 11474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"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grpSp>
        <p:nvGrpSpPr>
          <p:cNvPr id="3" name="组合 11"/>
          <p:cNvGrpSpPr/>
          <p:nvPr/>
        </p:nvGrpSpPr>
        <p:grpSpPr>
          <a:xfrm>
            <a:off x="0" y="-35559"/>
            <a:ext cx="10783019" cy="1207700"/>
            <a:chOff x="0" y="1"/>
            <a:chExt cx="10783019" cy="1207700"/>
          </a:xfrm>
        </p:grpSpPr>
        <p:sp>
          <p:nvSpPr>
            <p:cNvPr id="13" name="任意多边形 12"/>
            <p:cNvSpPr/>
            <p:nvPr/>
          </p:nvSpPr>
          <p:spPr bwMode="auto">
            <a:xfrm rot="5400000">
              <a:off x="21565" y="-21564"/>
              <a:ext cx="1207700" cy="1250829"/>
            </a:xfrm>
            <a:custGeom>
              <a:avLst/>
              <a:gdLst>
                <a:gd name="connsiteX0" fmla="*/ 0 w 2825133"/>
                <a:gd name="connsiteY0" fmla="*/ 2167512 h 2176408"/>
                <a:gd name="connsiteX1" fmla="*/ 0 w 2825133"/>
                <a:gd name="connsiteY1" fmla="*/ 966593 h 2176408"/>
                <a:gd name="connsiteX2" fmla="*/ 186635 w 2825133"/>
                <a:gd name="connsiteY2" fmla="*/ 644396 h 2176408"/>
                <a:gd name="connsiteX3" fmla="*/ 1225932 w 2825133"/>
                <a:gd name="connsiteY3" fmla="*/ 43937 h 2176408"/>
                <a:gd name="connsiteX4" fmla="*/ 1599201 w 2825133"/>
                <a:gd name="connsiteY4" fmla="*/ 43937 h 2176408"/>
                <a:gd name="connsiteX5" fmla="*/ 2638499 w 2825133"/>
                <a:gd name="connsiteY5" fmla="*/ 644396 h 2176408"/>
                <a:gd name="connsiteX6" fmla="*/ 2825133 w 2825133"/>
                <a:gd name="connsiteY6" fmla="*/ 966593 h 2176408"/>
                <a:gd name="connsiteX7" fmla="*/ 2825133 w 2825133"/>
                <a:gd name="connsiteY7" fmla="*/ 2167512 h 2176408"/>
                <a:gd name="connsiteX8" fmla="*/ 2823724 w 2825133"/>
                <a:gd name="connsiteY8" fmla="*/ 2176408 h 2176408"/>
                <a:gd name="connsiteX9" fmla="*/ 1409 w 2825133"/>
                <a:gd name="connsiteY9" fmla="*/ 2176408 h 217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5133" h="2176408">
                  <a:moveTo>
                    <a:pt x="0" y="2167512"/>
                  </a:moveTo>
                  <a:cubicBezTo>
                    <a:pt x="0" y="966593"/>
                    <a:pt x="0" y="966593"/>
                    <a:pt x="0" y="966593"/>
                  </a:cubicBezTo>
                  <a:cubicBezTo>
                    <a:pt x="0" y="849430"/>
                    <a:pt x="84169" y="702977"/>
                    <a:pt x="186635" y="644396"/>
                  </a:cubicBezTo>
                  <a:cubicBezTo>
                    <a:pt x="1225932" y="43937"/>
                    <a:pt x="1225932" y="43937"/>
                    <a:pt x="1225932" y="43937"/>
                  </a:cubicBezTo>
                  <a:cubicBezTo>
                    <a:pt x="1328398" y="-14645"/>
                    <a:pt x="1496735" y="-14645"/>
                    <a:pt x="1599201" y="43937"/>
                  </a:cubicBezTo>
                  <a:cubicBezTo>
                    <a:pt x="2638499" y="644396"/>
                    <a:pt x="2638499" y="644396"/>
                    <a:pt x="2638499" y="644396"/>
                  </a:cubicBezTo>
                  <a:cubicBezTo>
                    <a:pt x="2740965" y="702977"/>
                    <a:pt x="2825133" y="849430"/>
                    <a:pt x="2825133" y="966593"/>
                  </a:cubicBezTo>
                  <a:lnTo>
                    <a:pt x="2825133" y="2167512"/>
                  </a:lnTo>
                  <a:lnTo>
                    <a:pt x="2823724" y="2176408"/>
                  </a:lnTo>
                  <a:lnTo>
                    <a:pt x="1409" y="2176408"/>
                  </a:lnTo>
                  <a:close/>
                </a:path>
              </a:pathLst>
            </a:custGeom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19200000" scaled="0"/>
            </a:gradFill>
            <a:ln w="19050">
              <a:gradFill>
                <a:gsLst>
                  <a:gs pos="0">
                    <a:srgbClr val="1B2C45"/>
                  </a:gs>
                  <a:gs pos="100000">
                    <a:srgbClr val="254E8C"/>
                  </a:gs>
                </a:gsLst>
                <a:lin ang="3600000" scaled="0"/>
              </a:gradFill>
            </a:ln>
            <a:effectLst>
              <a:outerShdw blurRad="254000" dist="190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1367293" y="809896"/>
              <a:ext cx="9415726" cy="5274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/>
            <p:nvPr/>
          </p:nvSpPr>
          <p:spPr>
            <a:xfrm>
              <a:off x="1602432" y="341710"/>
              <a:ext cx="274777" cy="274777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pic>
        <p:nvPicPr>
          <p:cNvPr id="20" name="Picture 2" descr="G:\艺萱设计\2019微信二维码\新院标竖版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49174" y="138023"/>
            <a:ext cx="1489366" cy="845480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1878010" y="212996"/>
            <a:ext cx="6972674" cy="459105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l"/>
            <a:endParaRPr lang="zh-CN" altLang="en-US" sz="24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2035175" y="1694815"/>
            <a:ext cx="8164830" cy="37846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150000"/>
              </a:lnSpc>
            </a:pPr>
            <a:r>
              <a:rPr lang="en-US" altLang="zh-CN" dirty="0">
                <a:solidFill>
                  <a:srgbClr val="2349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sz="2000" dirty="0">
                <a:solidFill>
                  <a:srgbClr val="2349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二、流行病学特点 （一）传染源。 传染源主要是新型冠状病毒感染的患者和无症状感染者， 在潜伏期即有传染性，发病后 5 天内传染性较强。 （二）传播途径。 经呼吸道飞沫和密切接触传播是主要的传播途径。接触病 毒污染的物品也可造成感染。 在相对封闭的环境中长时间暴露于高浓度气溶胶情况下存 在经气溶胶传播的可能。 由于在粪便、尿液中可分离到新型冠状病毒，应注意其对 环境污染造成接触传播或气溶胶传播。 （三）易感人群。 人群普遍易感。感染后或接种新型冠状病毒疫苗后可获得 一定的免疫力，但持续时间尚不明确</a:t>
            </a:r>
            <a:endParaRPr sz="2000" dirty="0">
              <a:solidFill>
                <a:srgbClr val="23498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602740" y="671830"/>
            <a:ext cx="8822690" cy="4610735"/>
            <a:chOff x="6708297" y="1658867"/>
            <a:chExt cx="3943697" cy="4006827"/>
          </a:xfrm>
        </p:grpSpPr>
        <p:sp>
          <p:nvSpPr>
            <p:cNvPr id="11" name="圆角矩形 10"/>
            <p:cNvSpPr/>
            <p:nvPr/>
          </p:nvSpPr>
          <p:spPr bwMode="auto">
            <a:xfrm>
              <a:off x="6708297" y="1658867"/>
              <a:ext cx="3943697" cy="4006827"/>
            </a:xfrm>
            <a:prstGeom prst="roundRect">
              <a:avLst>
                <a:gd name="adj" fmla="val 996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圆角矩形 9"/>
            <p:cNvSpPr/>
            <p:nvPr/>
          </p:nvSpPr>
          <p:spPr bwMode="auto">
            <a:xfrm>
              <a:off x="6805402" y="1755972"/>
              <a:ext cx="3730428" cy="3795163"/>
            </a:xfrm>
            <a:prstGeom prst="roundRect">
              <a:avLst>
                <a:gd name="adj" fmla="val 11474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"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grpSp>
        <p:nvGrpSpPr>
          <p:cNvPr id="3" name="组合 11"/>
          <p:cNvGrpSpPr/>
          <p:nvPr/>
        </p:nvGrpSpPr>
        <p:grpSpPr>
          <a:xfrm>
            <a:off x="0" y="-35559"/>
            <a:ext cx="10783019" cy="1207700"/>
            <a:chOff x="0" y="1"/>
            <a:chExt cx="10783019" cy="1207700"/>
          </a:xfrm>
        </p:grpSpPr>
        <p:sp>
          <p:nvSpPr>
            <p:cNvPr id="13" name="任意多边形 12"/>
            <p:cNvSpPr/>
            <p:nvPr/>
          </p:nvSpPr>
          <p:spPr bwMode="auto">
            <a:xfrm rot="5400000">
              <a:off x="21565" y="-21564"/>
              <a:ext cx="1207700" cy="1250829"/>
            </a:xfrm>
            <a:custGeom>
              <a:avLst/>
              <a:gdLst>
                <a:gd name="connsiteX0" fmla="*/ 0 w 2825133"/>
                <a:gd name="connsiteY0" fmla="*/ 2167512 h 2176408"/>
                <a:gd name="connsiteX1" fmla="*/ 0 w 2825133"/>
                <a:gd name="connsiteY1" fmla="*/ 966593 h 2176408"/>
                <a:gd name="connsiteX2" fmla="*/ 186635 w 2825133"/>
                <a:gd name="connsiteY2" fmla="*/ 644396 h 2176408"/>
                <a:gd name="connsiteX3" fmla="*/ 1225932 w 2825133"/>
                <a:gd name="connsiteY3" fmla="*/ 43937 h 2176408"/>
                <a:gd name="connsiteX4" fmla="*/ 1599201 w 2825133"/>
                <a:gd name="connsiteY4" fmla="*/ 43937 h 2176408"/>
                <a:gd name="connsiteX5" fmla="*/ 2638499 w 2825133"/>
                <a:gd name="connsiteY5" fmla="*/ 644396 h 2176408"/>
                <a:gd name="connsiteX6" fmla="*/ 2825133 w 2825133"/>
                <a:gd name="connsiteY6" fmla="*/ 966593 h 2176408"/>
                <a:gd name="connsiteX7" fmla="*/ 2825133 w 2825133"/>
                <a:gd name="connsiteY7" fmla="*/ 2167512 h 2176408"/>
                <a:gd name="connsiteX8" fmla="*/ 2823724 w 2825133"/>
                <a:gd name="connsiteY8" fmla="*/ 2176408 h 2176408"/>
                <a:gd name="connsiteX9" fmla="*/ 1409 w 2825133"/>
                <a:gd name="connsiteY9" fmla="*/ 2176408 h 217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5133" h="2176408">
                  <a:moveTo>
                    <a:pt x="0" y="2167512"/>
                  </a:moveTo>
                  <a:cubicBezTo>
                    <a:pt x="0" y="966593"/>
                    <a:pt x="0" y="966593"/>
                    <a:pt x="0" y="966593"/>
                  </a:cubicBezTo>
                  <a:cubicBezTo>
                    <a:pt x="0" y="849430"/>
                    <a:pt x="84169" y="702977"/>
                    <a:pt x="186635" y="644396"/>
                  </a:cubicBezTo>
                  <a:cubicBezTo>
                    <a:pt x="1225932" y="43937"/>
                    <a:pt x="1225932" y="43937"/>
                    <a:pt x="1225932" y="43937"/>
                  </a:cubicBezTo>
                  <a:cubicBezTo>
                    <a:pt x="1328398" y="-14645"/>
                    <a:pt x="1496735" y="-14645"/>
                    <a:pt x="1599201" y="43937"/>
                  </a:cubicBezTo>
                  <a:cubicBezTo>
                    <a:pt x="2638499" y="644396"/>
                    <a:pt x="2638499" y="644396"/>
                    <a:pt x="2638499" y="644396"/>
                  </a:cubicBezTo>
                  <a:cubicBezTo>
                    <a:pt x="2740965" y="702977"/>
                    <a:pt x="2825133" y="849430"/>
                    <a:pt x="2825133" y="966593"/>
                  </a:cubicBezTo>
                  <a:lnTo>
                    <a:pt x="2825133" y="2167512"/>
                  </a:lnTo>
                  <a:lnTo>
                    <a:pt x="2823724" y="2176408"/>
                  </a:lnTo>
                  <a:lnTo>
                    <a:pt x="1409" y="2176408"/>
                  </a:lnTo>
                  <a:close/>
                </a:path>
              </a:pathLst>
            </a:custGeom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19200000" scaled="0"/>
            </a:gradFill>
            <a:ln w="19050">
              <a:gradFill>
                <a:gsLst>
                  <a:gs pos="0">
                    <a:srgbClr val="1B2C45"/>
                  </a:gs>
                  <a:gs pos="100000">
                    <a:srgbClr val="254E8C"/>
                  </a:gs>
                </a:gsLst>
                <a:lin ang="3600000" scaled="0"/>
              </a:gradFill>
            </a:ln>
            <a:effectLst>
              <a:outerShdw blurRad="254000" dist="190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1367293" y="809896"/>
              <a:ext cx="9415726" cy="5274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/>
            <p:nvPr/>
          </p:nvSpPr>
          <p:spPr>
            <a:xfrm>
              <a:off x="1602432" y="341710"/>
              <a:ext cx="274777" cy="274777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pic>
        <p:nvPicPr>
          <p:cNvPr id="20" name="Picture 2" descr="G:\艺萱设计\2019微信二维码\新院标竖版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49174" y="138023"/>
            <a:ext cx="1489366" cy="845480"/>
          </a:xfrm>
          <a:prstGeom prst="rect">
            <a:avLst/>
          </a:prstGeom>
          <a:noFill/>
        </p:spPr>
      </p:pic>
      <p:sp>
        <p:nvSpPr>
          <p:cNvPr id="100" name="文本框 99"/>
          <p:cNvSpPr txBox="1"/>
          <p:nvPr/>
        </p:nvSpPr>
        <p:spPr>
          <a:xfrm>
            <a:off x="1910715" y="671830"/>
            <a:ext cx="8164830" cy="47078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150000"/>
              </a:lnSpc>
            </a:pPr>
            <a:r>
              <a:rPr lang="en-US" altLang="zh-CN" dirty="0">
                <a:solidFill>
                  <a:srgbClr val="2349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2000" dirty="0">
                <a:solidFill>
                  <a:srgbClr val="2349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sz="2000" dirty="0">
                <a:solidFill>
                  <a:srgbClr val="2349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四、临床特点 （一）临床表现。 潜伏期 1～14 天，多为 3～7 天。 以发热、干咳、乏力为主要表现。部分患者以嗅觉、味觉 减退或丧失等为首发症状，少数患者伴有鼻塞、流涕、咽痛、 结膜炎、肌痛和腹泻等症状。重症患者多在发病一周后出现呼 吸困难和（或）低氧血症，严重者可快速进展为急性呼吸窘迫 综合征、脓毒症休克、难以纠正的代谢性酸中毒和出凝血功能 障碍及多器官功能衰竭等。极少数患者还可有中枢神经系统受 累及肢端缺血性坏死等表现。值得注意的是重型、危重型患者 病程中可为中低热，甚至无明显发热。 轻型患者可表现为低热、轻微乏力、嗅觉及味觉障碍等， 无肺炎表现。少数患者在感染新型冠状病毒后可无明显临床症 状</a:t>
            </a:r>
            <a:endParaRPr lang="zh-CN" sz="2000" dirty="0">
              <a:solidFill>
                <a:srgbClr val="23498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706245" y="1281430"/>
            <a:ext cx="8822690" cy="4610735"/>
            <a:chOff x="6708297" y="1658867"/>
            <a:chExt cx="3943697" cy="4006827"/>
          </a:xfrm>
        </p:grpSpPr>
        <p:sp>
          <p:nvSpPr>
            <p:cNvPr id="11" name="圆角矩形 10"/>
            <p:cNvSpPr/>
            <p:nvPr/>
          </p:nvSpPr>
          <p:spPr bwMode="auto">
            <a:xfrm>
              <a:off x="6708297" y="1658867"/>
              <a:ext cx="3943697" cy="4006827"/>
            </a:xfrm>
            <a:prstGeom prst="roundRect">
              <a:avLst>
                <a:gd name="adj" fmla="val 996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圆角矩形 9"/>
            <p:cNvSpPr/>
            <p:nvPr/>
          </p:nvSpPr>
          <p:spPr bwMode="auto">
            <a:xfrm>
              <a:off x="6805402" y="1755972"/>
              <a:ext cx="3730428" cy="3795163"/>
            </a:xfrm>
            <a:prstGeom prst="roundRect">
              <a:avLst>
                <a:gd name="adj" fmla="val 11474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"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grpSp>
        <p:nvGrpSpPr>
          <p:cNvPr id="3" name="组合 11"/>
          <p:cNvGrpSpPr/>
          <p:nvPr/>
        </p:nvGrpSpPr>
        <p:grpSpPr>
          <a:xfrm>
            <a:off x="0" y="-35559"/>
            <a:ext cx="10783019" cy="1207700"/>
            <a:chOff x="0" y="1"/>
            <a:chExt cx="10783019" cy="1207700"/>
          </a:xfrm>
        </p:grpSpPr>
        <p:sp>
          <p:nvSpPr>
            <p:cNvPr id="13" name="任意多边形 12"/>
            <p:cNvSpPr/>
            <p:nvPr/>
          </p:nvSpPr>
          <p:spPr bwMode="auto">
            <a:xfrm rot="5400000">
              <a:off x="21565" y="-21564"/>
              <a:ext cx="1207700" cy="1250829"/>
            </a:xfrm>
            <a:custGeom>
              <a:avLst/>
              <a:gdLst>
                <a:gd name="connsiteX0" fmla="*/ 0 w 2825133"/>
                <a:gd name="connsiteY0" fmla="*/ 2167512 h 2176408"/>
                <a:gd name="connsiteX1" fmla="*/ 0 w 2825133"/>
                <a:gd name="connsiteY1" fmla="*/ 966593 h 2176408"/>
                <a:gd name="connsiteX2" fmla="*/ 186635 w 2825133"/>
                <a:gd name="connsiteY2" fmla="*/ 644396 h 2176408"/>
                <a:gd name="connsiteX3" fmla="*/ 1225932 w 2825133"/>
                <a:gd name="connsiteY3" fmla="*/ 43937 h 2176408"/>
                <a:gd name="connsiteX4" fmla="*/ 1599201 w 2825133"/>
                <a:gd name="connsiteY4" fmla="*/ 43937 h 2176408"/>
                <a:gd name="connsiteX5" fmla="*/ 2638499 w 2825133"/>
                <a:gd name="connsiteY5" fmla="*/ 644396 h 2176408"/>
                <a:gd name="connsiteX6" fmla="*/ 2825133 w 2825133"/>
                <a:gd name="connsiteY6" fmla="*/ 966593 h 2176408"/>
                <a:gd name="connsiteX7" fmla="*/ 2825133 w 2825133"/>
                <a:gd name="connsiteY7" fmla="*/ 2167512 h 2176408"/>
                <a:gd name="connsiteX8" fmla="*/ 2823724 w 2825133"/>
                <a:gd name="connsiteY8" fmla="*/ 2176408 h 2176408"/>
                <a:gd name="connsiteX9" fmla="*/ 1409 w 2825133"/>
                <a:gd name="connsiteY9" fmla="*/ 2176408 h 217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5133" h="2176408">
                  <a:moveTo>
                    <a:pt x="0" y="2167512"/>
                  </a:moveTo>
                  <a:cubicBezTo>
                    <a:pt x="0" y="966593"/>
                    <a:pt x="0" y="966593"/>
                    <a:pt x="0" y="966593"/>
                  </a:cubicBezTo>
                  <a:cubicBezTo>
                    <a:pt x="0" y="849430"/>
                    <a:pt x="84169" y="702977"/>
                    <a:pt x="186635" y="644396"/>
                  </a:cubicBezTo>
                  <a:cubicBezTo>
                    <a:pt x="1225932" y="43937"/>
                    <a:pt x="1225932" y="43937"/>
                    <a:pt x="1225932" y="43937"/>
                  </a:cubicBezTo>
                  <a:cubicBezTo>
                    <a:pt x="1328398" y="-14645"/>
                    <a:pt x="1496735" y="-14645"/>
                    <a:pt x="1599201" y="43937"/>
                  </a:cubicBezTo>
                  <a:cubicBezTo>
                    <a:pt x="2638499" y="644396"/>
                    <a:pt x="2638499" y="644396"/>
                    <a:pt x="2638499" y="644396"/>
                  </a:cubicBezTo>
                  <a:cubicBezTo>
                    <a:pt x="2740965" y="702977"/>
                    <a:pt x="2825133" y="849430"/>
                    <a:pt x="2825133" y="966593"/>
                  </a:cubicBezTo>
                  <a:lnTo>
                    <a:pt x="2825133" y="2167512"/>
                  </a:lnTo>
                  <a:lnTo>
                    <a:pt x="2823724" y="2176408"/>
                  </a:lnTo>
                  <a:lnTo>
                    <a:pt x="1409" y="2176408"/>
                  </a:lnTo>
                  <a:close/>
                </a:path>
              </a:pathLst>
            </a:custGeom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19200000" scaled="0"/>
            </a:gradFill>
            <a:ln w="19050">
              <a:gradFill>
                <a:gsLst>
                  <a:gs pos="0">
                    <a:srgbClr val="1B2C45"/>
                  </a:gs>
                  <a:gs pos="100000">
                    <a:srgbClr val="254E8C"/>
                  </a:gs>
                </a:gsLst>
                <a:lin ang="3600000" scaled="0"/>
              </a:gradFill>
            </a:ln>
            <a:effectLst>
              <a:outerShdw blurRad="254000" dist="190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1367293" y="809896"/>
              <a:ext cx="9415726" cy="5274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/>
            <p:nvPr/>
          </p:nvSpPr>
          <p:spPr>
            <a:xfrm>
              <a:off x="1602432" y="341710"/>
              <a:ext cx="274777" cy="274777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pic>
        <p:nvPicPr>
          <p:cNvPr id="20" name="Picture 2" descr="G:\艺萱设计\2019微信二维码\新院标竖版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49174" y="138023"/>
            <a:ext cx="1489366" cy="845480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1878010" y="212996"/>
            <a:ext cx="6972674" cy="459105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l"/>
            <a:endParaRPr lang="zh-CN" altLang="en-US" sz="24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992630" y="1837055"/>
            <a:ext cx="8164830" cy="29997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150000"/>
              </a:lnSpc>
            </a:pPr>
            <a:r>
              <a:rPr dirty="0">
                <a:solidFill>
                  <a:srgbClr val="2349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多数患者预后良好，少数患者病情危重，多见于老年人、 有慢性基础疾病者、晚期妊娠和围产期女性、肥胖人群。 儿童病例症状相对较轻，部分儿童及新生儿病例症状可不 典型，表现为呕吐、腹泻等消化道症状或仅表现为反应差、呼 吸急促。极少数儿童可有多系统炎症综合征（MIS-C），出现类 似川崎病或不典型川崎病表现、中毒性休克综合征或巨噬细胞 活化综合征等，多发生于恢复期。主要表现为发热伴皮疹、非 化脓性结膜炎、黏膜炎症、低血压或休克、凝血障碍、急性消 化道症状等。一旦发生，病情可在短期内急剧恶化。</a:t>
            </a:r>
            <a:endParaRPr dirty="0">
              <a:solidFill>
                <a:srgbClr val="23498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706245" y="1281430"/>
            <a:ext cx="8822690" cy="4610735"/>
            <a:chOff x="6708297" y="1658867"/>
            <a:chExt cx="3943697" cy="4006827"/>
          </a:xfrm>
        </p:grpSpPr>
        <p:sp>
          <p:nvSpPr>
            <p:cNvPr id="11" name="圆角矩形 10"/>
            <p:cNvSpPr/>
            <p:nvPr/>
          </p:nvSpPr>
          <p:spPr bwMode="auto">
            <a:xfrm>
              <a:off x="6708297" y="1658867"/>
              <a:ext cx="3943697" cy="4006827"/>
            </a:xfrm>
            <a:prstGeom prst="roundRect">
              <a:avLst>
                <a:gd name="adj" fmla="val 996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圆角矩形 9"/>
            <p:cNvSpPr/>
            <p:nvPr/>
          </p:nvSpPr>
          <p:spPr bwMode="auto">
            <a:xfrm>
              <a:off x="6805402" y="1755972"/>
              <a:ext cx="3730428" cy="3795163"/>
            </a:xfrm>
            <a:prstGeom prst="roundRect">
              <a:avLst>
                <a:gd name="adj" fmla="val 11474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"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grpSp>
        <p:nvGrpSpPr>
          <p:cNvPr id="3" name="组合 11"/>
          <p:cNvGrpSpPr/>
          <p:nvPr/>
        </p:nvGrpSpPr>
        <p:grpSpPr>
          <a:xfrm>
            <a:off x="0" y="-35559"/>
            <a:ext cx="10783019" cy="1207700"/>
            <a:chOff x="0" y="1"/>
            <a:chExt cx="10783019" cy="1207700"/>
          </a:xfrm>
        </p:grpSpPr>
        <p:sp>
          <p:nvSpPr>
            <p:cNvPr id="13" name="任意多边形 12"/>
            <p:cNvSpPr/>
            <p:nvPr/>
          </p:nvSpPr>
          <p:spPr bwMode="auto">
            <a:xfrm rot="5400000">
              <a:off x="21565" y="-21564"/>
              <a:ext cx="1207700" cy="1250829"/>
            </a:xfrm>
            <a:custGeom>
              <a:avLst/>
              <a:gdLst>
                <a:gd name="connsiteX0" fmla="*/ 0 w 2825133"/>
                <a:gd name="connsiteY0" fmla="*/ 2167512 h 2176408"/>
                <a:gd name="connsiteX1" fmla="*/ 0 w 2825133"/>
                <a:gd name="connsiteY1" fmla="*/ 966593 h 2176408"/>
                <a:gd name="connsiteX2" fmla="*/ 186635 w 2825133"/>
                <a:gd name="connsiteY2" fmla="*/ 644396 h 2176408"/>
                <a:gd name="connsiteX3" fmla="*/ 1225932 w 2825133"/>
                <a:gd name="connsiteY3" fmla="*/ 43937 h 2176408"/>
                <a:gd name="connsiteX4" fmla="*/ 1599201 w 2825133"/>
                <a:gd name="connsiteY4" fmla="*/ 43937 h 2176408"/>
                <a:gd name="connsiteX5" fmla="*/ 2638499 w 2825133"/>
                <a:gd name="connsiteY5" fmla="*/ 644396 h 2176408"/>
                <a:gd name="connsiteX6" fmla="*/ 2825133 w 2825133"/>
                <a:gd name="connsiteY6" fmla="*/ 966593 h 2176408"/>
                <a:gd name="connsiteX7" fmla="*/ 2825133 w 2825133"/>
                <a:gd name="connsiteY7" fmla="*/ 2167512 h 2176408"/>
                <a:gd name="connsiteX8" fmla="*/ 2823724 w 2825133"/>
                <a:gd name="connsiteY8" fmla="*/ 2176408 h 2176408"/>
                <a:gd name="connsiteX9" fmla="*/ 1409 w 2825133"/>
                <a:gd name="connsiteY9" fmla="*/ 2176408 h 217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5133" h="2176408">
                  <a:moveTo>
                    <a:pt x="0" y="2167512"/>
                  </a:moveTo>
                  <a:cubicBezTo>
                    <a:pt x="0" y="966593"/>
                    <a:pt x="0" y="966593"/>
                    <a:pt x="0" y="966593"/>
                  </a:cubicBezTo>
                  <a:cubicBezTo>
                    <a:pt x="0" y="849430"/>
                    <a:pt x="84169" y="702977"/>
                    <a:pt x="186635" y="644396"/>
                  </a:cubicBezTo>
                  <a:cubicBezTo>
                    <a:pt x="1225932" y="43937"/>
                    <a:pt x="1225932" y="43937"/>
                    <a:pt x="1225932" y="43937"/>
                  </a:cubicBezTo>
                  <a:cubicBezTo>
                    <a:pt x="1328398" y="-14645"/>
                    <a:pt x="1496735" y="-14645"/>
                    <a:pt x="1599201" y="43937"/>
                  </a:cubicBezTo>
                  <a:cubicBezTo>
                    <a:pt x="2638499" y="644396"/>
                    <a:pt x="2638499" y="644396"/>
                    <a:pt x="2638499" y="644396"/>
                  </a:cubicBezTo>
                  <a:cubicBezTo>
                    <a:pt x="2740965" y="702977"/>
                    <a:pt x="2825133" y="849430"/>
                    <a:pt x="2825133" y="966593"/>
                  </a:cubicBezTo>
                  <a:lnTo>
                    <a:pt x="2825133" y="2167512"/>
                  </a:lnTo>
                  <a:lnTo>
                    <a:pt x="2823724" y="2176408"/>
                  </a:lnTo>
                  <a:lnTo>
                    <a:pt x="1409" y="2176408"/>
                  </a:lnTo>
                  <a:close/>
                </a:path>
              </a:pathLst>
            </a:custGeom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19200000" scaled="0"/>
            </a:gradFill>
            <a:ln w="19050">
              <a:gradFill>
                <a:gsLst>
                  <a:gs pos="0">
                    <a:srgbClr val="1B2C45"/>
                  </a:gs>
                  <a:gs pos="100000">
                    <a:srgbClr val="254E8C"/>
                  </a:gs>
                </a:gsLst>
                <a:lin ang="3600000" scaled="0"/>
              </a:gradFill>
            </a:ln>
            <a:effectLst>
              <a:outerShdw blurRad="254000" dist="190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1367293" y="809896"/>
              <a:ext cx="9415726" cy="5274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/>
            <p:nvPr/>
          </p:nvSpPr>
          <p:spPr>
            <a:xfrm>
              <a:off x="1602432" y="341710"/>
              <a:ext cx="274777" cy="274777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pic>
        <p:nvPicPr>
          <p:cNvPr id="20" name="Picture 2" descr="G:\艺萱设计\2019微信二维码\新院标竖版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49174" y="138023"/>
            <a:ext cx="1489366" cy="845480"/>
          </a:xfrm>
          <a:prstGeom prst="rect">
            <a:avLst/>
          </a:prstGeom>
          <a:noFill/>
        </p:spPr>
      </p:pic>
      <p:sp>
        <p:nvSpPr>
          <p:cNvPr id="100" name="文本框 99"/>
          <p:cNvSpPr txBox="1"/>
          <p:nvPr/>
        </p:nvSpPr>
        <p:spPr>
          <a:xfrm>
            <a:off x="2035175" y="1607185"/>
            <a:ext cx="8164830" cy="42462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150000"/>
              </a:lnSpc>
            </a:pPr>
            <a:r>
              <a:rPr dirty="0">
                <a:solidFill>
                  <a:srgbClr val="2349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（二）实验室检查。 </a:t>
            </a:r>
            <a:endParaRPr dirty="0">
              <a:solidFill>
                <a:srgbClr val="23498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</a:pPr>
            <a:r>
              <a:rPr dirty="0">
                <a:solidFill>
                  <a:srgbClr val="2349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1．一般检查 发病早期外周血白细胞总数正常或减少，可见淋巴细胞计 数减少，部分患者可出现肝酶、乳酸脱氢酶、肌酶、肌红蛋白、 肌钙蛋白和铁蛋白增高。多数患者 C 反应蛋白（CRP）和血沉升 高，降钙素原正常。重型、危重型患者可见 D-二聚体升高、外 周血淋巴细胞进行性减少，炎症因子升高。 2．病原学及血清学检查 （1）病原学检查:采用 RT-PCR 和（或）NGS 方法在鼻咽拭 子、痰和其他下呼吸道分泌物、血液、粪便、尿液等标本中可 检测出新型冠状病毒核酸。检测下呼吸道标本（痰或气道抽取 物）更加准确。 核酸检测会受到病程、标本采集、检测过程、检测试剂等 因素的影响，为提高检测阳性率，应规范采集标本，标本采集 后尽快送检</a:t>
            </a:r>
            <a:endParaRPr dirty="0">
              <a:solidFill>
                <a:srgbClr val="23498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706245" y="1281430"/>
            <a:ext cx="8822690" cy="4610735"/>
            <a:chOff x="6708297" y="1658867"/>
            <a:chExt cx="3943697" cy="4006827"/>
          </a:xfrm>
        </p:grpSpPr>
        <p:sp>
          <p:nvSpPr>
            <p:cNvPr id="11" name="圆角矩形 10"/>
            <p:cNvSpPr/>
            <p:nvPr/>
          </p:nvSpPr>
          <p:spPr bwMode="auto">
            <a:xfrm>
              <a:off x="6708297" y="1658867"/>
              <a:ext cx="3943697" cy="4006827"/>
            </a:xfrm>
            <a:prstGeom prst="roundRect">
              <a:avLst>
                <a:gd name="adj" fmla="val 996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圆角矩形 9"/>
            <p:cNvSpPr/>
            <p:nvPr/>
          </p:nvSpPr>
          <p:spPr bwMode="auto">
            <a:xfrm>
              <a:off x="6805402" y="1755972"/>
              <a:ext cx="3730428" cy="3795163"/>
            </a:xfrm>
            <a:prstGeom prst="roundRect">
              <a:avLst>
                <a:gd name="adj" fmla="val 11474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"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grpSp>
        <p:nvGrpSpPr>
          <p:cNvPr id="3" name="组合 11"/>
          <p:cNvGrpSpPr/>
          <p:nvPr/>
        </p:nvGrpSpPr>
        <p:grpSpPr>
          <a:xfrm>
            <a:off x="0" y="-35559"/>
            <a:ext cx="10783019" cy="1207700"/>
            <a:chOff x="0" y="1"/>
            <a:chExt cx="10783019" cy="1207700"/>
          </a:xfrm>
        </p:grpSpPr>
        <p:sp>
          <p:nvSpPr>
            <p:cNvPr id="13" name="任意多边形 12"/>
            <p:cNvSpPr/>
            <p:nvPr/>
          </p:nvSpPr>
          <p:spPr bwMode="auto">
            <a:xfrm rot="5400000">
              <a:off x="21565" y="-21564"/>
              <a:ext cx="1207700" cy="1250829"/>
            </a:xfrm>
            <a:custGeom>
              <a:avLst/>
              <a:gdLst>
                <a:gd name="connsiteX0" fmla="*/ 0 w 2825133"/>
                <a:gd name="connsiteY0" fmla="*/ 2167512 h 2176408"/>
                <a:gd name="connsiteX1" fmla="*/ 0 w 2825133"/>
                <a:gd name="connsiteY1" fmla="*/ 966593 h 2176408"/>
                <a:gd name="connsiteX2" fmla="*/ 186635 w 2825133"/>
                <a:gd name="connsiteY2" fmla="*/ 644396 h 2176408"/>
                <a:gd name="connsiteX3" fmla="*/ 1225932 w 2825133"/>
                <a:gd name="connsiteY3" fmla="*/ 43937 h 2176408"/>
                <a:gd name="connsiteX4" fmla="*/ 1599201 w 2825133"/>
                <a:gd name="connsiteY4" fmla="*/ 43937 h 2176408"/>
                <a:gd name="connsiteX5" fmla="*/ 2638499 w 2825133"/>
                <a:gd name="connsiteY5" fmla="*/ 644396 h 2176408"/>
                <a:gd name="connsiteX6" fmla="*/ 2825133 w 2825133"/>
                <a:gd name="connsiteY6" fmla="*/ 966593 h 2176408"/>
                <a:gd name="connsiteX7" fmla="*/ 2825133 w 2825133"/>
                <a:gd name="connsiteY7" fmla="*/ 2167512 h 2176408"/>
                <a:gd name="connsiteX8" fmla="*/ 2823724 w 2825133"/>
                <a:gd name="connsiteY8" fmla="*/ 2176408 h 2176408"/>
                <a:gd name="connsiteX9" fmla="*/ 1409 w 2825133"/>
                <a:gd name="connsiteY9" fmla="*/ 2176408 h 217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5133" h="2176408">
                  <a:moveTo>
                    <a:pt x="0" y="2167512"/>
                  </a:moveTo>
                  <a:cubicBezTo>
                    <a:pt x="0" y="966593"/>
                    <a:pt x="0" y="966593"/>
                    <a:pt x="0" y="966593"/>
                  </a:cubicBezTo>
                  <a:cubicBezTo>
                    <a:pt x="0" y="849430"/>
                    <a:pt x="84169" y="702977"/>
                    <a:pt x="186635" y="644396"/>
                  </a:cubicBezTo>
                  <a:cubicBezTo>
                    <a:pt x="1225932" y="43937"/>
                    <a:pt x="1225932" y="43937"/>
                    <a:pt x="1225932" y="43937"/>
                  </a:cubicBezTo>
                  <a:cubicBezTo>
                    <a:pt x="1328398" y="-14645"/>
                    <a:pt x="1496735" y="-14645"/>
                    <a:pt x="1599201" y="43937"/>
                  </a:cubicBezTo>
                  <a:cubicBezTo>
                    <a:pt x="2638499" y="644396"/>
                    <a:pt x="2638499" y="644396"/>
                    <a:pt x="2638499" y="644396"/>
                  </a:cubicBezTo>
                  <a:cubicBezTo>
                    <a:pt x="2740965" y="702977"/>
                    <a:pt x="2825133" y="849430"/>
                    <a:pt x="2825133" y="966593"/>
                  </a:cubicBezTo>
                  <a:lnTo>
                    <a:pt x="2825133" y="2167512"/>
                  </a:lnTo>
                  <a:lnTo>
                    <a:pt x="2823724" y="2176408"/>
                  </a:lnTo>
                  <a:lnTo>
                    <a:pt x="1409" y="2176408"/>
                  </a:lnTo>
                  <a:close/>
                </a:path>
              </a:pathLst>
            </a:custGeom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19200000" scaled="0"/>
            </a:gradFill>
            <a:ln w="19050">
              <a:gradFill>
                <a:gsLst>
                  <a:gs pos="0">
                    <a:srgbClr val="1B2C45"/>
                  </a:gs>
                  <a:gs pos="100000">
                    <a:srgbClr val="254E8C"/>
                  </a:gs>
                </a:gsLst>
                <a:lin ang="3600000" scaled="0"/>
              </a:gradFill>
            </a:ln>
            <a:effectLst>
              <a:outerShdw blurRad="254000" dist="190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1367293" y="809896"/>
              <a:ext cx="9415726" cy="5274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/>
            <p:nvPr/>
          </p:nvSpPr>
          <p:spPr>
            <a:xfrm>
              <a:off x="1602432" y="341710"/>
              <a:ext cx="274777" cy="274777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pic>
        <p:nvPicPr>
          <p:cNvPr id="20" name="Picture 2" descr="G:\艺萱设计\2019微信二维码\新院标竖版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49174" y="138023"/>
            <a:ext cx="1489366" cy="845480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1923730" y="214266"/>
            <a:ext cx="6972674" cy="459105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l"/>
            <a:endParaRPr lang="zh-CN" altLang="en-US" sz="24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923415" y="1281430"/>
            <a:ext cx="8164830" cy="42462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150000"/>
              </a:lnSpc>
            </a:pPr>
            <a:r>
              <a:rPr lang="en-US" altLang="zh-CN" dirty="0">
                <a:solidFill>
                  <a:srgbClr val="2349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en-US" altLang="zh-CN" sz="2000" dirty="0">
                <a:solidFill>
                  <a:srgbClr val="2349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sz="2000" dirty="0">
                <a:solidFill>
                  <a:srgbClr val="2349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（2）血清学检查:新型冠状病毒特异性 IgM 抗体、IgG 抗体 阳性，发病 1 周内阳性率均较低。 由于试剂本身阳性判断值原因，或者体内存在干扰物质（类 风湿因子、嗜异性抗体、补体、溶菌酶等），或者标本原因（标 本溶血、标本被细菌污染、标本贮存时间过长、标本凝固不全 等），抗体检测可能会出现假阳性。一般不单独以血清学检测作 为诊断依据，需结合流行病学史、临床表现和基础疾病等情况 进行综合判断。 对以下患者可通过抗体检测进行诊断:①临床怀疑新冠肺 炎且核酸检测阴性的患者；②病情处于恢复期且核酸检测阴性 6</a:t>
            </a:r>
            <a:endParaRPr lang="zh-CN" sz="2000" dirty="0">
              <a:solidFill>
                <a:srgbClr val="23498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indent="0">
              <a:lnSpc>
                <a:spcPct val="150000"/>
              </a:lnSpc>
            </a:pPr>
            <a:r>
              <a:rPr lang="zh-CN" sz="2000" dirty="0">
                <a:solidFill>
                  <a:srgbClr val="2349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的患者。</a:t>
            </a:r>
            <a:endParaRPr lang="zh-CN" sz="2000" dirty="0">
              <a:solidFill>
                <a:srgbClr val="23498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706245" y="1281430"/>
            <a:ext cx="8822690" cy="4610735"/>
            <a:chOff x="6708297" y="1658867"/>
            <a:chExt cx="3943697" cy="4006827"/>
          </a:xfrm>
        </p:grpSpPr>
        <p:sp>
          <p:nvSpPr>
            <p:cNvPr id="11" name="圆角矩形 10"/>
            <p:cNvSpPr/>
            <p:nvPr/>
          </p:nvSpPr>
          <p:spPr bwMode="auto">
            <a:xfrm>
              <a:off x="6708297" y="1658867"/>
              <a:ext cx="3943697" cy="4006827"/>
            </a:xfrm>
            <a:prstGeom prst="roundRect">
              <a:avLst>
                <a:gd name="adj" fmla="val 996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圆角矩形 9"/>
            <p:cNvSpPr/>
            <p:nvPr/>
          </p:nvSpPr>
          <p:spPr bwMode="auto">
            <a:xfrm>
              <a:off x="6805402" y="1755972"/>
              <a:ext cx="3730428" cy="3795163"/>
            </a:xfrm>
            <a:prstGeom prst="roundRect">
              <a:avLst>
                <a:gd name="adj" fmla="val 11474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"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grpSp>
        <p:nvGrpSpPr>
          <p:cNvPr id="3" name="组合 11"/>
          <p:cNvGrpSpPr/>
          <p:nvPr/>
        </p:nvGrpSpPr>
        <p:grpSpPr>
          <a:xfrm>
            <a:off x="0" y="-35559"/>
            <a:ext cx="10783019" cy="1207700"/>
            <a:chOff x="0" y="1"/>
            <a:chExt cx="10783019" cy="1207700"/>
          </a:xfrm>
        </p:grpSpPr>
        <p:sp>
          <p:nvSpPr>
            <p:cNvPr id="13" name="任意多边形 12"/>
            <p:cNvSpPr/>
            <p:nvPr/>
          </p:nvSpPr>
          <p:spPr bwMode="auto">
            <a:xfrm rot="5400000">
              <a:off x="21565" y="-21564"/>
              <a:ext cx="1207700" cy="1250829"/>
            </a:xfrm>
            <a:custGeom>
              <a:avLst/>
              <a:gdLst>
                <a:gd name="connsiteX0" fmla="*/ 0 w 2825133"/>
                <a:gd name="connsiteY0" fmla="*/ 2167512 h 2176408"/>
                <a:gd name="connsiteX1" fmla="*/ 0 w 2825133"/>
                <a:gd name="connsiteY1" fmla="*/ 966593 h 2176408"/>
                <a:gd name="connsiteX2" fmla="*/ 186635 w 2825133"/>
                <a:gd name="connsiteY2" fmla="*/ 644396 h 2176408"/>
                <a:gd name="connsiteX3" fmla="*/ 1225932 w 2825133"/>
                <a:gd name="connsiteY3" fmla="*/ 43937 h 2176408"/>
                <a:gd name="connsiteX4" fmla="*/ 1599201 w 2825133"/>
                <a:gd name="connsiteY4" fmla="*/ 43937 h 2176408"/>
                <a:gd name="connsiteX5" fmla="*/ 2638499 w 2825133"/>
                <a:gd name="connsiteY5" fmla="*/ 644396 h 2176408"/>
                <a:gd name="connsiteX6" fmla="*/ 2825133 w 2825133"/>
                <a:gd name="connsiteY6" fmla="*/ 966593 h 2176408"/>
                <a:gd name="connsiteX7" fmla="*/ 2825133 w 2825133"/>
                <a:gd name="connsiteY7" fmla="*/ 2167512 h 2176408"/>
                <a:gd name="connsiteX8" fmla="*/ 2823724 w 2825133"/>
                <a:gd name="connsiteY8" fmla="*/ 2176408 h 2176408"/>
                <a:gd name="connsiteX9" fmla="*/ 1409 w 2825133"/>
                <a:gd name="connsiteY9" fmla="*/ 2176408 h 217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5133" h="2176408">
                  <a:moveTo>
                    <a:pt x="0" y="2167512"/>
                  </a:moveTo>
                  <a:cubicBezTo>
                    <a:pt x="0" y="966593"/>
                    <a:pt x="0" y="966593"/>
                    <a:pt x="0" y="966593"/>
                  </a:cubicBezTo>
                  <a:cubicBezTo>
                    <a:pt x="0" y="849430"/>
                    <a:pt x="84169" y="702977"/>
                    <a:pt x="186635" y="644396"/>
                  </a:cubicBezTo>
                  <a:cubicBezTo>
                    <a:pt x="1225932" y="43937"/>
                    <a:pt x="1225932" y="43937"/>
                    <a:pt x="1225932" y="43937"/>
                  </a:cubicBezTo>
                  <a:cubicBezTo>
                    <a:pt x="1328398" y="-14645"/>
                    <a:pt x="1496735" y="-14645"/>
                    <a:pt x="1599201" y="43937"/>
                  </a:cubicBezTo>
                  <a:cubicBezTo>
                    <a:pt x="2638499" y="644396"/>
                    <a:pt x="2638499" y="644396"/>
                    <a:pt x="2638499" y="644396"/>
                  </a:cubicBezTo>
                  <a:cubicBezTo>
                    <a:pt x="2740965" y="702977"/>
                    <a:pt x="2825133" y="849430"/>
                    <a:pt x="2825133" y="966593"/>
                  </a:cubicBezTo>
                  <a:lnTo>
                    <a:pt x="2825133" y="2167512"/>
                  </a:lnTo>
                  <a:lnTo>
                    <a:pt x="2823724" y="2176408"/>
                  </a:lnTo>
                  <a:lnTo>
                    <a:pt x="1409" y="2176408"/>
                  </a:lnTo>
                  <a:close/>
                </a:path>
              </a:pathLst>
            </a:custGeom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19200000" scaled="0"/>
            </a:gradFill>
            <a:ln w="19050">
              <a:gradFill>
                <a:gsLst>
                  <a:gs pos="0">
                    <a:srgbClr val="1B2C45"/>
                  </a:gs>
                  <a:gs pos="100000">
                    <a:srgbClr val="254E8C"/>
                  </a:gs>
                </a:gsLst>
                <a:lin ang="3600000" scaled="0"/>
              </a:gradFill>
            </a:ln>
            <a:effectLst>
              <a:outerShdw blurRad="254000" dist="190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1367293" y="809896"/>
              <a:ext cx="9415726" cy="5274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/>
            <p:nvPr/>
          </p:nvSpPr>
          <p:spPr>
            <a:xfrm>
              <a:off x="1602432" y="341710"/>
              <a:ext cx="274777" cy="274777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pic>
        <p:nvPicPr>
          <p:cNvPr id="20" name="Picture 2" descr="G:\艺萱设计\2019微信二维码\新院标竖版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49174" y="138023"/>
            <a:ext cx="1489366" cy="845480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1878010" y="212996"/>
            <a:ext cx="6972674" cy="459105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l"/>
            <a:endParaRPr lang="zh-CN" altLang="en-US" sz="24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796415" y="2978150"/>
            <a:ext cx="8164830" cy="1337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150000"/>
              </a:lnSpc>
            </a:pPr>
            <a:r>
              <a:rPr dirty="0">
                <a:solidFill>
                  <a:srgbClr val="2349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（三）胸部影像学。 早期呈现多发小斑片影及间质改变，以肺外带明显。进而 发展为双肺多发磨玻璃影、浸润影，严重者可出现肺实变，胸 腔积液少见。MIS-C 时，心功能不全患者可见心影增大和肺水肿。</a:t>
            </a:r>
            <a:endParaRPr dirty="0">
              <a:solidFill>
                <a:srgbClr val="23498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706245" y="1281430"/>
            <a:ext cx="8822690" cy="4610735"/>
            <a:chOff x="6708297" y="1658867"/>
            <a:chExt cx="3943697" cy="4006827"/>
          </a:xfrm>
        </p:grpSpPr>
        <p:sp>
          <p:nvSpPr>
            <p:cNvPr id="11" name="圆角矩形 10"/>
            <p:cNvSpPr/>
            <p:nvPr/>
          </p:nvSpPr>
          <p:spPr bwMode="auto">
            <a:xfrm>
              <a:off x="6708297" y="1658867"/>
              <a:ext cx="3943697" cy="4006827"/>
            </a:xfrm>
            <a:prstGeom prst="roundRect">
              <a:avLst>
                <a:gd name="adj" fmla="val 996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圆角矩形 9"/>
            <p:cNvSpPr/>
            <p:nvPr/>
          </p:nvSpPr>
          <p:spPr bwMode="auto">
            <a:xfrm>
              <a:off x="6805402" y="1755972"/>
              <a:ext cx="3730428" cy="3795163"/>
            </a:xfrm>
            <a:prstGeom prst="roundRect">
              <a:avLst>
                <a:gd name="adj" fmla="val 11474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"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grpSp>
        <p:nvGrpSpPr>
          <p:cNvPr id="3" name="组合 11"/>
          <p:cNvGrpSpPr/>
          <p:nvPr/>
        </p:nvGrpSpPr>
        <p:grpSpPr>
          <a:xfrm>
            <a:off x="0" y="-35559"/>
            <a:ext cx="10783019" cy="1207700"/>
            <a:chOff x="0" y="1"/>
            <a:chExt cx="10783019" cy="1207700"/>
          </a:xfrm>
        </p:grpSpPr>
        <p:sp>
          <p:nvSpPr>
            <p:cNvPr id="13" name="任意多边形 12"/>
            <p:cNvSpPr/>
            <p:nvPr/>
          </p:nvSpPr>
          <p:spPr bwMode="auto">
            <a:xfrm rot="5400000">
              <a:off x="21565" y="-21564"/>
              <a:ext cx="1207700" cy="1250829"/>
            </a:xfrm>
            <a:custGeom>
              <a:avLst/>
              <a:gdLst>
                <a:gd name="connsiteX0" fmla="*/ 0 w 2825133"/>
                <a:gd name="connsiteY0" fmla="*/ 2167512 h 2176408"/>
                <a:gd name="connsiteX1" fmla="*/ 0 w 2825133"/>
                <a:gd name="connsiteY1" fmla="*/ 966593 h 2176408"/>
                <a:gd name="connsiteX2" fmla="*/ 186635 w 2825133"/>
                <a:gd name="connsiteY2" fmla="*/ 644396 h 2176408"/>
                <a:gd name="connsiteX3" fmla="*/ 1225932 w 2825133"/>
                <a:gd name="connsiteY3" fmla="*/ 43937 h 2176408"/>
                <a:gd name="connsiteX4" fmla="*/ 1599201 w 2825133"/>
                <a:gd name="connsiteY4" fmla="*/ 43937 h 2176408"/>
                <a:gd name="connsiteX5" fmla="*/ 2638499 w 2825133"/>
                <a:gd name="connsiteY5" fmla="*/ 644396 h 2176408"/>
                <a:gd name="connsiteX6" fmla="*/ 2825133 w 2825133"/>
                <a:gd name="connsiteY6" fmla="*/ 966593 h 2176408"/>
                <a:gd name="connsiteX7" fmla="*/ 2825133 w 2825133"/>
                <a:gd name="connsiteY7" fmla="*/ 2167512 h 2176408"/>
                <a:gd name="connsiteX8" fmla="*/ 2823724 w 2825133"/>
                <a:gd name="connsiteY8" fmla="*/ 2176408 h 2176408"/>
                <a:gd name="connsiteX9" fmla="*/ 1409 w 2825133"/>
                <a:gd name="connsiteY9" fmla="*/ 2176408 h 217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5133" h="2176408">
                  <a:moveTo>
                    <a:pt x="0" y="2167512"/>
                  </a:moveTo>
                  <a:cubicBezTo>
                    <a:pt x="0" y="966593"/>
                    <a:pt x="0" y="966593"/>
                    <a:pt x="0" y="966593"/>
                  </a:cubicBezTo>
                  <a:cubicBezTo>
                    <a:pt x="0" y="849430"/>
                    <a:pt x="84169" y="702977"/>
                    <a:pt x="186635" y="644396"/>
                  </a:cubicBezTo>
                  <a:cubicBezTo>
                    <a:pt x="1225932" y="43937"/>
                    <a:pt x="1225932" y="43937"/>
                    <a:pt x="1225932" y="43937"/>
                  </a:cubicBezTo>
                  <a:cubicBezTo>
                    <a:pt x="1328398" y="-14645"/>
                    <a:pt x="1496735" y="-14645"/>
                    <a:pt x="1599201" y="43937"/>
                  </a:cubicBezTo>
                  <a:cubicBezTo>
                    <a:pt x="2638499" y="644396"/>
                    <a:pt x="2638499" y="644396"/>
                    <a:pt x="2638499" y="644396"/>
                  </a:cubicBezTo>
                  <a:cubicBezTo>
                    <a:pt x="2740965" y="702977"/>
                    <a:pt x="2825133" y="849430"/>
                    <a:pt x="2825133" y="966593"/>
                  </a:cubicBezTo>
                  <a:lnTo>
                    <a:pt x="2825133" y="2167512"/>
                  </a:lnTo>
                  <a:lnTo>
                    <a:pt x="2823724" y="2176408"/>
                  </a:lnTo>
                  <a:lnTo>
                    <a:pt x="1409" y="2176408"/>
                  </a:lnTo>
                  <a:close/>
                </a:path>
              </a:pathLst>
            </a:custGeom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19200000" scaled="0"/>
            </a:gradFill>
            <a:ln w="19050">
              <a:gradFill>
                <a:gsLst>
                  <a:gs pos="0">
                    <a:srgbClr val="1B2C45"/>
                  </a:gs>
                  <a:gs pos="100000">
                    <a:srgbClr val="254E8C"/>
                  </a:gs>
                </a:gsLst>
                <a:lin ang="3600000" scaled="0"/>
              </a:gradFill>
            </a:ln>
            <a:effectLst>
              <a:outerShdw blurRad="254000" dist="190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1367293" y="809896"/>
              <a:ext cx="9415726" cy="5274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/>
            <p:nvPr/>
          </p:nvSpPr>
          <p:spPr>
            <a:xfrm>
              <a:off x="1602432" y="341710"/>
              <a:ext cx="274777" cy="274777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pic>
        <p:nvPicPr>
          <p:cNvPr id="20" name="Picture 2" descr="G:\艺萱设计\2019微信二维码\新院标竖版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49174" y="138023"/>
            <a:ext cx="1489366" cy="845480"/>
          </a:xfrm>
          <a:prstGeom prst="rect">
            <a:avLst/>
          </a:prstGeom>
          <a:noFill/>
        </p:spPr>
      </p:pic>
      <p:sp>
        <p:nvSpPr>
          <p:cNvPr id="100" name="文本框 99"/>
          <p:cNvSpPr txBox="1"/>
          <p:nvPr/>
        </p:nvSpPr>
        <p:spPr>
          <a:xfrm>
            <a:off x="2104390" y="1513205"/>
            <a:ext cx="8164830" cy="34150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150000"/>
              </a:lnSpc>
            </a:pPr>
            <a:r>
              <a:rPr dirty="0">
                <a:solidFill>
                  <a:srgbClr val="2349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诊断标准 （一）疑似病例。 结合下述流行病学史和临床表现综合分析，有流行病学史 中的任何 1 条，且符合临床表现中任意 2 条。 无明确流行病学史的，符合临床表现中任意 2 条，同时新 型冠状病毒特异性 IgM 抗体阳性；或符合临床表现中的 3 条。 1.流行病学史 （1）发病前 14 天内有病例报告社区的旅行史或居住史； （2）发病前 14 天内与新型冠状病毒感染的患者或无症状 感染者有接触史； （3）发病前 14 天内曾接触过来自有病例报告社区的发热 或有呼吸道症状的患者； （4）聚集性发病（2 周内在小范围如家庭、办公室、学校 班级等场所，出现 2 例及以上发热和/或呼吸道症状的病例）。</a:t>
            </a:r>
            <a:endParaRPr dirty="0">
              <a:solidFill>
                <a:srgbClr val="23498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706245" y="1281430"/>
            <a:ext cx="8822690" cy="4610735"/>
            <a:chOff x="6708297" y="1658867"/>
            <a:chExt cx="3943697" cy="4006827"/>
          </a:xfrm>
        </p:grpSpPr>
        <p:sp>
          <p:nvSpPr>
            <p:cNvPr id="11" name="圆角矩形 10"/>
            <p:cNvSpPr/>
            <p:nvPr/>
          </p:nvSpPr>
          <p:spPr bwMode="auto">
            <a:xfrm>
              <a:off x="6708297" y="1658867"/>
              <a:ext cx="3943697" cy="4006827"/>
            </a:xfrm>
            <a:prstGeom prst="roundRect">
              <a:avLst>
                <a:gd name="adj" fmla="val 996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圆角矩形 9"/>
            <p:cNvSpPr/>
            <p:nvPr/>
          </p:nvSpPr>
          <p:spPr bwMode="auto">
            <a:xfrm>
              <a:off x="6805402" y="1755972"/>
              <a:ext cx="3730428" cy="3795163"/>
            </a:xfrm>
            <a:prstGeom prst="roundRect">
              <a:avLst>
                <a:gd name="adj" fmla="val 11474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"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grpSp>
        <p:nvGrpSpPr>
          <p:cNvPr id="3" name="组合 11"/>
          <p:cNvGrpSpPr/>
          <p:nvPr/>
        </p:nvGrpSpPr>
        <p:grpSpPr>
          <a:xfrm>
            <a:off x="0" y="-35559"/>
            <a:ext cx="10783019" cy="1207700"/>
            <a:chOff x="0" y="1"/>
            <a:chExt cx="10783019" cy="1207700"/>
          </a:xfrm>
        </p:grpSpPr>
        <p:sp>
          <p:nvSpPr>
            <p:cNvPr id="13" name="任意多边形 12"/>
            <p:cNvSpPr/>
            <p:nvPr/>
          </p:nvSpPr>
          <p:spPr bwMode="auto">
            <a:xfrm rot="5400000">
              <a:off x="21565" y="-21564"/>
              <a:ext cx="1207700" cy="1250829"/>
            </a:xfrm>
            <a:custGeom>
              <a:avLst/>
              <a:gdLst>
                <a:gd name="connsiteX0" fmla="*/ 0 w 2825133"/>
                <a:gd name="connsiteY0" fmla="*/ 2167512 h 2176408"/>
                <a:gd name="connsiteX1" fmla="*/ 0 w 2825133"/>
                <a:gd name="connsiteY1" fmla="*/ 966593 h 2176408"/>
                <a:gd name="connsiteX2" fmla="*/ 186635 w 2825133"/>
                <a:gd name="connsiteY2" fmla="*/ 644396 h 2176408"/>
                <a:gd name="connsiteX3" fmla="*/ 1225932 w 2825133"/>
                <a:gd name="connsiteY3" fmla="*/ 43937 h 2176408"/>
                <a:gd name="connsiteX4" fmla="*/ 1599201 w 2825133"/>
                <a:gd name="connsiteY4" fmla="*/ 43937 h 2176408"/>
                <a:gd name="connsiteX5" fmla="*/ 2638499 w 2825133"/>
                <a:gd name="connsiteY5" fmla="*/ 644396 h 2176408"/>
                <a:gd name="connsiteX6" fmla="*/ 2825133 w 2825133"/>
                <a:gd name="connsiteY6" fmla="*/ 966593 h 2176408"/>
                <a:gd name="connsiteX7" fmla="*/ 2825133 w 2825133"/>
                <a:gd name="connsiteY7" fmla="*/ 2167512 h 2176408"/>
                <a:gd name="connsiteX8" fmla="*/ 2823724 w 2825133"/>
                <a:gd name="connsiteY8" fmla="*/ 2176408 h 2176408"/>
                <a:gd name="connsiteX9" fmla="*/ 1409 w 2825133"/>
                <a:gd name="connsiteY9" fmla="*/ 2176408 h 217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5133" h="2176408">
                  <a:moveTo>
                    <a:pt x="0" y="2167512"/>
                  </a:moveTo>
                  <a:cubicBezTo>
                    <a:pt x="0" y="966593"/>
                    <a:pt x="0" y="966593"/>
                    <a:pt x="0" y="966593"/>
                  </a:cubicBezTo>
                  <a:cubicBezTo>
                    <a:pt x="0" y="849430"/>
                    <a:pt x="84169" y="702977"/>
                    <a:pt x="186635" y="644396"/>
                  </a:cubicBezTo>
                  <a:cubicBezTo>
                    <a:pt x="1225932" y="43937"/>
                    <a:pt x="1225932" y="43937"/>
                    <a:pt x="1225932" y="43937"/>
                  </a:cubicBezTo>
                  <a:cubicBezTo>
                    <a:pt x="1328398" y="-14645"/>
                    <a:pt x="1496735" y="-14645"/>
                    <a:pt x="1599201" y="43937"/>
                  </a:cubicBezTo>
                  <a:cubicBezTo>
                    <a:pt x="2638499" y="644396"/>
                    <a:pt x="2638499" y="644396"/>
                    <a:pt x="2638499" y="644396"/>
                  </a:cubicBezTo>
                  <a:cubicBezTo>
                    <a:pt x="2740965" y="702977"/>
                    <a:pt x="2825133" y="849430"/>
                    <a:pt x="2825133" y="966593"/>
                  </a:cubicBezTo>
                  <a:lnTo>
                    <a:pt x="2825133" y="2167512"/>
                  </a:lnTo>
                  <a:lnTo>
                    <a:pt x="2823724" y="2176408"/>
                  </a:lnTo>
                  <a:lnTo>
                    <a:pt x="1409" y="2176408"/>
                  </a:lnTo>
                  <a:close/>
                </a:path>
              </a:pathLst>
            </a:custGeom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19200000" scaled="0"/>
            </a:gradFill>
            <a:ln w="19050">
              <a:gradFill>
                <a:gsLst>
                  <a:gs pos="0">
                    <a:srgbClr val="1B2C45"/>
                  </a:gs>
                  <a:gs pos="100000">
                    <a:srgbClr val="254E8C"/>
                  </a:gs>
                </a:gsLst>
                <a:lin ang="3600000" scaled="0"/>
              </a:gradFill>
            </a:ln>
            <a:effectLst>
              <a:outerShdw blurRad="254000" dist="190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1367293" y="809896"/>
              <a:ext cx="9415726" cy="5274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/>
            <p:nvPr/>
          </p:nvSpPr>
          <p:spPr>
            <a:xfrm>
              <a:off x="1602432" y="341710"/>
              <a:ext cx="274777" cy="274777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pic>
        <p:nvPicPr>
          <p:cNvPr id="20" name="Picture 2" descr="G:\艺萱设计\2019微信二维码\新院标竖版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49174" y="138023"/>
            <a:ext cx="1489366" cy="845480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1878010" y="212996"/>
            <a:ext cx="6972674" cy="459105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l"/>
            <a:r>
              <a:rPr lang="zh-CN" altLang="en-US" sz="24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四、实施步骤</a:t>
            </a:r>
            <a:endParaRPr lang="zh-CN" altLang="en-US" sz="24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2104390" y="2009775"/>
            <a:ext cx="8164830" cy="34150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150000"/>
              </a:lnSpc>
            </a:pPr>
            <a:r>
              <a:rPr lang="en-US" altLang="zh-CN" dirty="0">
                <a:solidFill>
                  <a:srgbClr val="2349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dirty="0">
                <a:solidFill>
                  <a:srgbClr val="2349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2.临床表现 （1）发热和（或）呼吸道症状等新冠肺炎相关临床表现； （2）具有上述新冠肺炎影像学特征； （3）发病早期白细胞总数正常或降低，淋巴细胞计数正常 或减少。 7</a:t>
            </a:r>
            <a:endParaRPr dirty="0">
              <a:solidFill>
                <a:srgbClr val="23498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</a:pPr>
            <a:r>
              <a:rPr dirty="0">
                <a:solidFill>
                  <a:srgbClr val="2349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（二）确诊病例。 疑似病例同时具备以下病原学或血清学证据之一者: 1.实时荧光 RT-PCR 检测新型冠状病毒核酸阳性； 2.病毒基因测序，与已知的新型冠状病毒高度同源； 3.新型冠状病毒特异性 IgM 抗体和 IgG 抗体阳性； 4.新型冠状病毒特异性 IgG 抗体由阴性转为阳性或恢复期 IgG 抗体滴度较急性期呈 4 倍及以上升高。</a:t>
            </a:r>
            <a:endParaRPr dirty="0">
              <a:solidFill>
                <a:srgbClr val="23498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706245" y="1281430"/>
            <a:ext cx="8822690" cy="4610735"/>
            <a:chOff x="6708297" y="1658867"/>
            <a:chExt cx="3943697" cy="4006827"/>
          </a:xfrm>
        </p:grpSpPr>
        <p:sp>
          <p:nvSpPr>
            <p:cNvPr id="11" name="圆角矩形 10"/>
            <p:cNvSpPr/>
            <p:nvPr/>
          </p:nvSpPr>
          <p:spPr bwMode="auto">
            <a:xfrm>
              <a:off x="6708297" y="1658867"/>
              <a:ext cx="3943697" cy="4006827"/>
            </a:xfrm>
            <a:prstGeom prst="roundRect">
              <a:avLst>
                <a:gd name="adj" fmla="val 996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圆角矩形 9"/>
            <p:cNvSpPr/>
            <p:nvPr/>
          </p:nvSpPr>
          <p:spPr bwMode="auto">
            <a:xfrm>
              <a:off x="6805402" y="1755972"/>
              <a:ext cx="3730428" cy="3795163"/>
            </a:xfrm>
            <a:prstGeom prst="roundRect">
              <a:avLst>
                <a:gd name="adj" fmla="val 11474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"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grpSp>
        <p:nvGrpSpPr>
          <p:cNvPr id="3" name="组合 11"/>
          <p:cNvGrpSpPr/>
          <p:nvPr/>
        </p:nvGrpSpPr>
        <p:grpSpPr>
          <a:xfrm>
            <a:off x="0" y="-35559"/>
            <a:ext cx="10783019" cy="1207700"/>
            <a:chOff x="0" y="1"/>
            <a:chExt cx="10783019" cy="1207700"/>
          </a:xfrm>
        </p:grpSpPr>
        <p:sp>
          <p:nvSpPr>
            <p:cNvPr id="13" name="任意多边形 12"/>
            <p:cNvSpPr/>
            <p:nvPr/>
          </p:nvSpPr>
          <p:spPr bwMode="auto">
            <a:xfrm rot="5400000">
              <a:off x="21565" y="-21564"/>
              <a:ext cx="1207700" cy="1250829"/>
            </a:xfrm>
            <a:custGeom>
              <a:avLst/>
              <a:gdLst>
                <a:gd name="connsiteX0" fmla="*/ 0 w 2825133"/>
                <a:gd name="connsiteY0" fmla="*/ 2167512 h 2176408"/>
                <a:gd name="connsiteX1" fmla="*/ 0 w 2825133"/>
                <a:gd name="connsiteY1" fmla="*/ 966593 h 2176408"/>
                <a:gd name="connsiteX2" fmla="*/ 186635 w 2825133"/>
                <a:gd name="connsiteY2" fmla="*/ 644396 h 2176408"/>
                <a:gd name="connsiteX3" fmla="*/ 1225932 w 2825133"/>
                <a:gd name="connsiteY3" fmla="*/ 43937 h 2176408"/>
                <a:gd name="connsiteX4" fmla="*/ 1599201 w 2825133"/>
                <a:gd name="connsiteY4" fmla="*/ 43937 h 2176408"/>
                <a:gd name="connsiteX5" fmla="*/ 2638499 w 2825133"/>
                <a:gd name="connsiteY5" fmla="*/ 644396 h 2176408"/>
                <a:gd name="connsiteX6" fmla="*/ 2825133 w 2825133"/>
                <a:gd name="connsiteY6" fmla="*/ 966593 h 2176408"/>
                <a:gd name="connsiteX7" fmla="*/ 2825133 w 2825133"/>
                <a:gd name="connsiteY7" fmla="*/ 2167512 h 2176408"/>
                <a:gd name="connsiteX8" fmla="*/ 2823724 w 2825133"/>
                <a:gd name="connsiteY8" fmla="*/ 2176408 h 2176408"/>
                <a:gd name="connsiteX9" fmla="*/ 1409 w 2825133"/>
                <a:gd name="connsiteY9" fmla="*/ 2176408 h 217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5133" h="2176408">
                  <a:moveTo>
                    <a:pt x="0" y="2167512"/>
                  </a:moveTo>
                  <a:cubicBezTo>
                    <a:pt x="0" y="966593"/>
                    <a:pt x="0" y="966593"/>
                    <a:pt x="0" y="966593"/>
                  </a:cubicBezTo>
                  <a:cubicBezTo>
                    <a:pt x="0" y="849430"/>
                    <a:pt x="84169" y="702977"/>
                    <a:pt x="186635" y="644396"/>
                  </a:cubicBezTo>
                  <a:cubicBezTo>
                    <a:pt x="1225932" y="43937"/>
                    <a:pt x="1225932" y="43937"/>
                    <a:pt x="1225932" y="43937"/>
                  </a:cubicBezTo>
                  <a:cubicBezTo>
                    <a:pt x="1328398" y="-14645"/>
                    <a:pt x="1496735" y="-14645"/>
                    <a:pt x="1599201" y="43937"/>
                  </a:cubicBezTo>
                  <a:cubicBezTo>
                    <a:pt x="2638499" y="644396"/>
                    <a:pt x="2638499" y="644396"/>
                    <a:pt x="2638499" y="644396"/>
                  </a:cubicBezTo>
                  <a:cubicBezTo>
                    <a:pt x="2740965" y="702977"/>
                    <a:pt x="2825133" y="849430"/>
                    <a:pt x="2825133" y="966593"/>
                  </a:cubicBezTo>
                  <a:lnTo>
                    <a:pt x="2825133" y="2167512"/>
                  </a:lnTo>
                  <a:lnTo>
                    <a:pt x="2823724" y="2176408"/>
                  </a:lnTo>
                  <a:lnTo>
                    <a:pt x="1409" y="2176408"/>
                  </a:lnTo>
                  <a:close/>
                </a:path>
              </a:pathLst>
            </a:custGeom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19200000" scaled="0"/>
            </a:gradFill>
            <a:ln w="19050">
              <a:gradFill>
                <a:gsLst>
                  <a:gs pos="0">
                    <a:srgbClr val="1B2C45"/>
                  </a:gs>
                  <a:gs pos="100000">
                    <a:srgbClr val="254E8C"/>
                  </a:gs>
                </a:gsLst>
                <a:lin ang="3600000" scaled="0"/>
              </a:gradFill>
            </a:ln>
            <a:effectLst>
              <a:outerShdw blurRad="254000" dist="190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1367293" y="809896"/>
              <a:ext cx="9415726" cy="5274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/>
            <p:nvPr/>
          </p:nvSpPr>
          <p:spPr>
            <a:xfrm>
              <a:off x="1602432" y="341710"/>
              <a:ext cx="274777" cy="274777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pic>
        <p:nvPicPr>
          <p:cNvPr id="20" name="Picture 2" descr="G:\艺萱设计\2019微信二维码\新院标竖版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49174" y="138023"/>
            <a:ext cx="1489366" cy="845480"/>
          </a:xfrm>
          <a:prstGeom prst="rect">
            <a:avLst/>
          </a:prstGeom>
          <a:noFill/>
        </p:spPr>
      </p:pic>
      <p:sp>
        <p:nvSpPr>
          <p:cNvPr id="100" name="文本框 99"/>
          <p:cNvSpPr txBox="1"/>
          <p:nvPr/>
        </p:nvSpPr>
        <p:spPr>
          <a:xfrm>
            <a:off x="1923415" y="1929130"/>
            <a:ext cx="8164830" cy="29997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150000"/>
              </a:lnSpc>
            </a:pPr>
            <a:r>
              <a:rPr lang="en-US" altLang="zh-CN" dirty="0">
                <a:solidFill>
                  <a:srgbClr val="2349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dirty="0">
                <a:solidFill>
                  <a:srgbClr val="2349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临床分型 （一）轻型。 临床症状轻微，影像学未见肺炎表现。 （二）普通型。 具有发热、呼吸道症状等，影像学可见肺炎表现。 （三）重型。 成人符合下列任何一条: 1.出现气促，RR≥30 次/分； 2.静息状态下，吸空气时指氧饱和度≤93%； 3.动脉血氧分压（PaO2）/吸氧浓度（FiO2）≤300mmHg （1mmHg=0.133kPa）； 高海拔（海拔超过1000米）地区应根据以下公式对PaO2/FiO2 进行校正:PaO2/FiO2 ×[760/大气压(mmHg)]。 4．临床症状进行性加重，肺部影像学显示 24～48 小时内 病灶明显进展&gt;50%者</a:t>
            </a:r>
            <a:endParaRPr dirty="0">
              <a:solidFill>
                <a:srgbClr val="23498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706245" y="1281430"/>
            <a:ext cx="8822690" cy="4610735"/>
            <a:chOff x="6708297" y="1658867"/>
            <a:chExt cx="3943697" cy="4006827"/>
          </a:xfrm>
        </p:grpSpPr>
        <p:sp>
          <p:nvSpPr>
            <p:cNvPr id="11" name="圆角矩形 10"/>
            <p:cNvSpPr/>
            <p:nvPr/>
          </p:nvSpPr>
          <p:spPr bwMode="auto">
            <a:xfrm>
              <a:off x="6708297" y="1658867"/>
              <a:ext cx="3943697" cy="4006827"/>
            </a:xfrm>
            <a:prstGeom prst="roundRect">
              <a:avLst>
                <a:gd name="adj" fmla="val 996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圆角矩形 9"/>
            <p:cNvSpPr/>
            <p:nvPr/>
          </p:nvSpPr>
          <p:spPr bwMode="auto">
            <a:xfrm>
              <a:off x="6805402" y="1755972"/>
              <a:ext cx="3730428" cy="3795163"/>
            </a:xfrm>
            <a:prstGeom prst="roundRect">
              <a:avLst>
                <a:gd name="adj" fmla="val 11474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"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grpSp>
        <p:nvGrpSpPr>
          <p:cNvPr id="3" name="组合 11"/>
          <p:cNvGrpSpPr/>
          <p:nvPr/>
        </p:nvGrpSpPr>
        <p:grpSpPr>
          <a:xfrm>
            <a:off x="0" y="-35559"/>
            <a:ext cx="10783019" cy="1207700"/>
            <a:chOff x="0" y="1"/>
            <a:chExt cx="10783019" cy="1207700"/>
          </a:xfrm>
        </p:grpSpPr>
        <p:sp>
          <p:nvSpPr>
            <p:cNvPr id="13" name="任意多边形 12"/>
            <p:cNvSpPr/>
            <p:nvPr/>
          </p:nvSpPr>
          <p:spPr bwMode="auto">
            <a:xfrm rot="5400000">
              <a:off x="21565" y="-21564"/>
              <a:ext cx="1207700" cy="1250829"/>
            </a:xfrm>
            <a:custGeom>
              <a:avLst/>
              <a:gdLst>
                <a:gd name="connsiteX0" fmla="*/ 0 w 2825133"/>
                <a:gd name="connsiteY0" fmla="*/ 2167512 h 2176408"/>
                <a:gd name="connsiteX1" fmla="*/ 0 w 2825133"/>
                <a:gd name="connsiteY1" fmla="*/ 966593 h 2176408"/>
                <a:gd name="connsiteX2" fmla="*/ 186635 w 2825133"/>
                <a:gd name="connsiteY2" fmla="*/ 644396 h 2176408"/>
                <a:gd name="connsiteX3" fmla="*/ 1225932 w 2825133"/>
                <a:gd name="connsiteY3" fmla="*/ 43937 h 2176408"/>
                <a:gd name="connsiteX4" fmla="*/ 1599201 w 2825133"/>
                <a:gd name="connsiteY4" fmla="*/ 43937 h 2176408"/>
                <a:gd name="connsiteX5" fmla="*/ 2638499 w 2825133"/>
                <a:gd name="connsiteY5" fmla="*/ 644396 h 2176408"/>
                <a:gd name="connsiteX6" fmla="*/ 2825133 w 2825133"/>
                <a:gd name="connsiteY6" fmla="*/ 966593 h 2176408"/>
                <a:gd name="connsiteX7" fmla="*/ 2825133 w 2825133"/>
                <a:gd name="connsiteY7" fmla="*/ 2167512 h 2176408"/>
                <a:gd name="connsiteX8" fmla="*/ 2823724 w 2825133"/>
                <a:gd name="connsiteY8" fmla="*/ 2176408 h 2176408"/>
                <a:gd name="connsiteX9" fmla="*/ 1409 w 2825133"/>
                <a:gd name="connsiteY9" fmla="*/ 2176408 h 217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5133" h="2176408">
                  <a:moveTo>
                    <a:pt x="0" y="2167512"/>
                  </a:moveTo>
                  <a:cubicBezTo>
                    <a:pt x="0" y="966593"/>
                    <a:pt x="0" y="966593"/>
                    <a:pt x="0" y="966593"/>
                  </a:cubicBezTo>
                  <a:cubicBezTo>
                    <a:pt x="0" y="849430"/>
                    <a:pt x="84169" y="702977"/>
                    <a:pt x="186635" y="644396"/>
                  </a:cubicBezTo>
                  <a:cubicBezTo>
                    <a:pt x="1225932" y="43937"/>
                    <a:pt x="1225932" y="43937"/>
                    <a:pt x="1225932" y="43937"/>
                  </a:cubicBezTo>
                  <a:cubicBezTo>
                    <a:pt x="1328398" y="-14645"/>
                    <a:pt x="1496735" y="-14645"/>
                    <a:pt x="1599201" y="43937"/>
                  </a:cubicBezTo>
                  <a:cubicBezTo>
                    <a:pt x="2638499" y="644396"/>
                    <a:pt x="2638499" y="644396"/>
                    <a:pt x="2638499" y="644396"/>
                  </a:cubicBezTo>
                  <a:cubicBezTo>
                    <a:pt x="2740965" y="702977"/>
                    <a:pt x="2825133" y="849430"/>
                    <a:pt x="2825133" y="966593"/>
                  </a:cubicBezTo>
                  <a:lnTo>
                    <a:pt x="2825133" y="2167512"/>
                  </a:lnTo>
                  <a:lnTo>
                    <a:pt x="2823724" y="2176408"/>
                  </a:lnTo>
                  <a:lnTo>
                    <a:pt x="1409" y="2176408"/>
                  </a:lnTo>
                  <a:close/>
                </a:path>
              </a:pathLst>
            </a:custGeom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19200000" scaled="0"/>
            </a:gradFill>
            <a:ln w="19050">
              <a:gradFill>
                <a:gsLst>
                  <a:gs pos="0">
                    <a:srgbClr val="1B2C45"/>
                  </a:gs>
                  <a:gs pos="100000">
                    <a:srgbClr val="254E8C"/>
                  </a:gs>
                </a:gsLst>
                <a:lin ang="3600000" scaled="0"/>
              </a:gradFill>
            </a:ln>
            <a:effectLst>
              <a:outerShdw blurRad="254000" dist="190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1367293" y="809896"/>
              <a:ext cx="9415726" cy="5274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/>
            <p:nvPr/>
          </p:nvSpPr>
          <p:spPr>
            <a:xfrm>
              <a:off x="1602432" y="341710"/>
              <a:ext cx="274777" cy="274777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pic>
        <p:nvPicPr>
          <p:cNvPr id="20" name="Picture 2" descr="G:\艺萱设计\2019微信二维码\新院标竖版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49174" y="138023"/>
            <a:ext cx="1489366" cy="845480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1878010" y="214266"/>
            <a:ext cx="6972674" cy="459105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l"/>
            <a:endParaRPr lang="zh-CN" altLang="en-US" sz="24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2013585" y="1712595"/>
            <a:ext cx="8164830" cy="29997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150000"/>
              </a:lnSpc>
            </a:pPr>
            <a:r>
              <a:rPr lang="en-US" altLang="zh-CN" dirty="0">
                <a:solidFill>
                  <a:srgbClr val="2349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dirty="0">
                <a:solidFill>
                  <a:srgbClr val="2349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儿童符合下列任何一条: 1.持续高热超过 3 天； 8</a:t>
            </a:r>
            <a:endParaRPr lang="zh-CN" dirty="0">
              <a:solidFill>
                <a:srgbClr val="23498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indent="0">
              <a:lnSpc>
                <a:spcPct val="150000"/>
              </a:lnSpc>
            </a:pPr>
            <a:r>
              <a:rPr lang="zh-CN" dirty="0">
                <a:solidFill>
                  <a:srgbClr val="2349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2.出现气促（＜2 月龄，RR≥60 次/分；2～12 月龄，RR≥ 50 次/分；1～5 岁，RR≥40 次/分；&gt;5 岁，RR≥30 次/分），除 外发热和哭闹的影响； 3.静息状态下，吸空气时指氧饱和度≤93%； 4.辅助呼吸（鼻翼扇动、三凹征）； 5.出现嗜睡、惊厥； 6.拒食或喂养困难，有脱水征。 （四）危重型。 符合以下情况之一者: 1.出现呼吸衰竭，且需要机械通气； 2.出现休克； 3.合并其他器官功能衰竭需 ICU 监护治疗</a:t>
            </a:r>
            <a:endParaRPr lang="zh-CN" dirty="0">
              <a:solidFill>
                <a:srgbClr val="23498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706245" y="1281430"/>
            <a:ext cx="8822690" cy="4610735"/>
            <a:chOff x="6708297" y="1658867"/>
            <a:chExt cx="3943697" cy="4006827"/>
          </a:xfrm>
        </p:grpSpPr>
        <p:sp>
          <p:nvSpPr>
            <p:cNvPr id="11" name="圆角矩形 10"/>
            <p:cNvSpPr/>
            <p:nvPr/>
          </p:nvSpPr>
          <p:spPr bwMode="auto">
            <a:xfrm>
              <a:off x="6708297" y="1658867"/>
              <a:ext cx="3943697" cy="4006827"/>
            </a:xfrm>
            <a:prstGeom prst="roundRect">
              <a:avLst>
                <a:gd name="adj" fmla="val 996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圆角矩形 9"/>
            <p:cNvSpPr/>
            <p:nvPr/>
          </p:nvSpPr>
          <p:spPr bwMode="auto">
            <a:xfrm>
              <a:off x="6805402" y="1755972"/>
              <a:ext cx="3730428" cy="3795163"/>
            </a:xfrm>
            <a:prstGeom prst="roundRect">
              <a:avLst>
                <a:gd name="adj" fmla="val 11474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"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grpSp>
        <p:nvGrpSpPr>
          <p:cNvPr id="3" name="组合 11"/>
          <p:cNvGrpSpPr/>
          <p:nvPr/>
        </p:nvGrpSpPr>
        <p:grpSpPr>
          <a:xfrm>
            <a:off x="0" y="-35559"/>
            <a:ext cx="10783019" cy="1207700"/>
            <a:chOff x="0" y="1"/>
            <a:chExt cx="10783019" cy="1207700"/>
          </a:xfrm>
        </p:grpSpPr>
        <p:sp>
          <p:nvSpPr>
            <p:cNvPr id="13" name="任意多边形 12"/>
            <p:cNvSpPr/>
            <p:nvPr/>
          </p:nvSpPr>
          <p:spPr bwMode="auto">
            <a:xfrm rot="5400000">
              <a:off x="21565" y="-21564"/>
              <a:ext cx="1207700" cy="1250829"/>
            </a:xfrm>
            <a:custGeom>
              <a:avLst/>
              <a:gdLst>
                <a:gd name="connsiteX0" fmla="*/ 0 w 2825133"/>
                <a:gd name="connsiteY0" fmla="*/ 2167512 h 2176408"/>
                <a:gd name="connsiteX1" fmla="*/ 0 w 2825133"/>
                <a:gd name="connsiteY1" fmla="*/ 966593 h 2176408"/>
                <a:gd name="connsiteX2" fmla="*/ 186635 w 2825133"/>
                <a:gd name="connsiteY2" fmla="*/ 644396 h 2176408"/>
                <a:gd name="connsiteX3" fmla="*/ 1225932 w 2825133"/>
                <a:gd name="connsiteY3" fmla="*/ 43937 h 2176408"/>
                <a:gd name="connsiteX4" fmla="*/ 1599201 w 2825133"/>
                <a:gd name="connsiteY4" fmla="*/ 43937 h 2176408"/>
                <a:gd name="connsiteX5" fmla="*/ 2638499 w 2825133"/>
                <a:gd name="connsiteY5" fmla="*/ 644396 h 2176408"/>
                <a:gd name="connsiteX6" fmla="*/ 2825133 w 2825133"/>
                <a:gd name="connsiteY6" fmla="*/ 966593 h 2176408"/>
                <a:gd name="connsiteX7" fmla="*/ 2825133 w 2825133"/>
                <a:gd name="connsiteY7" fmla="*/ 2167512 h 2176408"/>
                <a:gd name="connsiteX8" fmla="*/ 2823724 w 2825133"/>
                <a:gd name="connsiteY8" fmla="*/ 2176408 h 2176408"/>
                <a:gd name="connsiteX9" fmla="*/ 1409 w 2825133"/>
                <a:gd name="connsiteY9" fmla="*/ 2176408 h 217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5133" h="2176408">
                  <a:moveTo>
                    <a:pt x="0" y="2167512"/>
                  </a:moveTo>
                  <a:cubicBezTo>
                    <a:pt x="0" y="966593"/>
                    <a:pt x="0" y="966593"/>
                    <a:pt x="0" y="966593"/>
                  </a:cubicBezTo>
                  <a:cubicBezTo>
                    <a:pt x="0" y="849430"/>
                    <a:pt x="84169" y="702977"/>
                    <a:pt x="186635" y="644396"/>
                  </a:cubicBezTo>
                  <a:cubicBezTo>
                    <a:pt x="1225932" y="43937"/>
                    <a:pt x="1225932" y="43937"/>
                    <a:pt x="1225932" y="43937"/>
                  </a:cubicBezTo>
                  <a:cubicBezTo>
                    <a:pt x="1328398" y="-14645"/>
                    <a:pt x="1496735" y="-14645"/>
                    <a:pt x="1599201" y="43937"/>
                  </a:cubicBezTo>
                  <a:cubicBezTo>
                    <a:pt x="2638499" y="644396"/>
                    <a:pt x="2638499" y="644396"/>
                    <a:pt x="2638499" y="644396"/>
                  </a:cubicBezTo>
                  <a:cubicBezTo>
                    <a:pt x="2740965" y="702977"/>
                    <a:pt x="2825133" y="849430"/>
                    <a:pt x="2825133" y="966593"/>
                  </a:cubicBezTo>
                  <a:lnTo>
                    <a:pt x="2825133" y="2167512"/>
                  </a:lnTo>
                  <a:lnTo>
                    <a:pt x="2823724" y="2176408"/>
                  </a:lnTo>
                  <a:lnTo>
                    <a:pt x="1409" y="2176408"/>
                  </a:lnTo>
                  <a:close/>
                </a:path>
              </a:pathLst>
            </a:custGeom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19200000" scaled="0"/>
            </a:gradFill>
            <a:ln w="19050">
              <a:gradFill>
                <a:gsLst>
                  <a:gs pos="0">
                    <a:srgbClr val="1B2C45"/>
                  </a:gs>
                  <a:gs pos="100000">
                    <a:srgbClr val="254E8C"/>
                  </a:gs>
                </a:gsLst>
                <a:lin ang="3600000" scaled="0"/>
              </a:gradFill>
            </a:ln>
            <a:effectLst>
              <a:outerShdw blurRad="254000" dist="190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1367293" y="809896"/>
              <a:ext cx="9415726" cy="5274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/>
            <p:nvPr/>
          </p:nvSpPr>
          <p:spPr>
            <a:xfrm>
              <a:off x="1602432" y="341710"/>
              <a:ext cx="274777" cy="274777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pic>
        <p:nvPicPr>
          <p:cNvPr id="20" name="Picture 2" descr="G:\艺萱设计\2019微信二维码\新院标竖版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49174" y="138023"/>
            <a:ext cx="1489366" cy="845480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1878010" y="212996"/>
            <a:ext cx="6972674" cy="459105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l"/>
            <a:endParaRPr lang="zh-CN" altLang="en-US" sz="24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2035175" y="1501775"/>
            <a:ext cx="8164830" cy="25844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150000"/>
              </a:lnSpc>
            </a:pPr>
            <a:r>
              <a:rPr lang="en-US" altLang="zh-CN" dirty="0">
                <a:solidFill>
                  <a:srgbClr val="2349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dirty="0">
                <a:solidFill>
                  <a:srgbClr val="2349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重型/危重型高危人群 （一）大于 65 岁老年人； （二）有心脑血管疾病（含高血压）、慢性肺部疾病（慢性 阻塞性肺疾病、中度至重度哮喘）、糖尿病、慢性肝脏、肾脏疾 病、肿瘤等基础疾病者； （三）免疫功能缺陷（如艾滋病患者、长期使用皮质类固 醇或其他免疫抑制药物导致免疫功能减退状态）； （四）肥胖（体质指数≥30）； （五）晚期妊娠和围产期女性； （六）重度吸烟者</a:t>
            </a:r>
            <a:endParaRPr lang="zh-CN" dirty="0">
              <a:solidFill>
                <a:srgbClr val="23498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706245" y="1281430"/>
            <a:ext cx="8822690" cy="4610735"/>
            <a:chOff x="6708297" y="1658867"/>
            <a:chExt cx="3943697" cy="4006827"/>
          </a:xfrm>
        </p:grpSpPr>
        <p:sp>
          <p:nvSpPr>
            <p:cNvPr id="11" name="圆角矩形 10"/>
            <p:cNvSpPr/>
            <p:nvPr/>
          </p:nvSpPr>
          <p:spPr bwMode="auto">
            <a:xfrm>
              <a:off x="6708297" y="1658867"/>
              <a:ext cx="3943697" cy="4006827"/>
            </a:xfrm>
            <a:prstGeom prst="roundRect">
              <a:avLst>
                <a:gd name="adj" fmla="val 996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圆角矩形 9"/>
            <p:cNvSpPr/>
            <p:nvPr/>
          </p:nvSpPr>
          <p:spPr bwMode="auto">
            <a:xfrm>
              <a:off x="6805402" y="1755972"/>
              <a:ext cx="3730428" cy="3795163"/>
            </a:xfrm>
            <a:prstGeom prst="roundRect">
              <a:avLst>
                <a:gd name="adj" fmla="val 11474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"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grpSp>
        <p:nvGrpSpPr>
          <p:cNvPr id="3" name="组合 11"/>
          <p:cNvGrpSpPr/>
          <p:nvPr/>
        </p:nvGrpSpPr>
        <p:grpSpPr>
          <a:xfrm>
            <a:off x="0" y="-35559"/>
            <a:ext cx="10783019" cy="1207700"/>
            <a:chOff x="0" y="1"/>
            <a:chExt cx="10783019" cy="1207700"/>
          </a:xfrm>
        </p:grpSpPr>
        <p:sp>
          <p:nvSpPr>
            <p:cNvPr id="13" name="任意多边形 12"/>
            <p:cNvSpPr/>
            <p:nvPr/>
          </p:nvSpPr>
          <p:spPr bwMode="auto">
            <a:xfrm rot="5400000">
              <a:off x="21565" y="-21564"/>
              <a:ext cx="1207700" cy="1250829"/>
            </a:xfrm>
            <a:custGeom>
              <a:avLst/>
              <a:gdLst>
                <a:gd name="connsiteX0" fmla="*/ 0 w 2825133"/>
                <a:gd name="connsiteY0" fmla="*/ 2167512 h 2176408"/>
                <a:gd name="connsiteX1" fmla="*/ 0 w 2825133"/>
                <a:gd name="connsiteY1" fmla="*/ 966593 h 2176408"/>
                <a:gd name="connsiteX2" fmla="*/ 186635 w 2825133"/>
                <a:gd name="connsiteY2" fmla="*/ 644396 h 2176408"/>
                <a:gd name="connsiteX3" fmla="*/ 1225932 w 2825133"/>
                <a:gd name="connsiteY3" fmla="*/ 43937 h 2176408"/>
                <a:gd name="connsiteX4" fmla="*/ 1599201 w 2825133"/>
                <a:gd name="connsiteY4" fmla="*/ 43937 h 2176408"/>
                <a:gd name="connsiteX5" fmla="*/ 2638499 w 2825133"/>
                <a:gd name="connsiteY5" fmla="*/ 644396 h 2176408"/>
                <a:gd name="connsiteX6" fmla="*/ 2825133 w 2825133"/>
                <a:gd name="connsiteY6" fmla="*/ 966593 h 2176408"/>
                <a:gd name="connsiteX7" fmla="*/ 2825133 w 2825133"/>
                <a:gd name="connsiteY7" fmla="*/ 2167512 h 2176408"/>
                <a:gd name="connsiteX8" fmla="*/ 2823724 w 2825133"/>
                <a:gd name="connsiteY8" fmla="*/ 2176408 h 2176408"/>
                <a:gd name="connsiteX9" fmla="*/ 1409 w 2825133"/>
                <a:gd name="connsiteY9" fmla="*/ 2176408 h 217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5133" h="2176408">
                  <a:moveTo>
                    <a:pt x="0" y="2167512"/>
                  </a:moveTo>
                  <a:cubicBezTo>
                    <a:pt x="0" y="966593"/>
                    <a:pt x="0" y="966593"/>
                    <a:pt x="0" y="966593"/>
                  </a:cubicBezTo>
                  <a:cubicBezTo>
                    <a:pt x="0" y="849430"/>
                    <a:pt x="84169" y="702977"/>
                    <a:pt x="186635" y="644396"/>
                  </a:cubicBezTo>
                  <a:cubicBezTo>
                    <a:pt x="1225932" y="43937"/>
                    <a:pt x="1225932" y="43937"/>
                    <a:pt x="1225932" y="43937"/>
                  </a:cubicBezTo>
                  <a:cubicBezTo>
                    <a:pt x="1328398" y="-14645"/>
                    <a:pt x="1496735" y="-14645"/>
                    <a:pt x="1599201" y="43937"/>
                  </a:cubicBezTo>
                  <a:cubicBezTo>
                    <a:pt x="2638499" y="644396"/>
                    <a:pt x="2638499" y="644396"/>
                    <a:pt x="2638499" y="644396"/>
                  </a:cubicBezTo>
                  <a:cubicBezTo>
                    <a:pt x="2740965" y="702977"/>
                    <a:pt x="2825133" y="849430"/>
                    <a:pt x="2825133" y="966593"/>
                  </a:cubicBezTo>
                  <a:lnTo>
                    <a:pt x="2825133" y="2167512"/>
                  </a:lnTo>
                  <a:lnTo>
                    <a:pt x="2823724" y="2176408"/>
                  </a:lnTo>
                  <a:lnTo>
                    <a:pt x="1409" y="2176408"/>
                  </a:lnTo>
                  <a:close/>
                </a:path>
              </a:pathLst>
            </a:custGeom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19200000" scaled="0"/>
            </a:gradFill>
            <a:ln w="19050">
              <a:gradFill>
                <a:gsLst>
                  <a:gs pos="0">
                    <a:srgbClr val="1B2C45"/>
                  </a:gs>
                  <a:gs pos="100000">
                    <a:srgbClr val="254E8C"/>
                  </a:gs>
                </a:gsLst>
                <a:lin ang="3600000" scaled="0"/>
              </a:gradFill>
            </a:ln>
            <a:effectLst>
              <a:outerShdw blurRad="254000" dist="190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1367293" y="809896"/>
              <a:ext cx="9415726" cy="5274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/>
            <p:nvPr/>
          </p:nvSpPr>
          <p:spPr>
            <a:xfrm>
              <a:off x="1602432" y="341710"/>
              <a:ext cx="274777" cy="274777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pic>
        <p:nvPicPr>
          <p:cNvPr id="20" name="Picture 2" descr="G:\艺萱设计\2019微信二维码\新院标竖版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49174" y="138023"/>
            <a:ext cx="1489366" cy="845480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1878010" y="212996"/>
            <a:ext cx="6972674" cy="459105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l"/>
            <a:endParaRPr lang="zh-CN" altLang="en-US" sz="24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877695" y="2344420"/>
            <a:ext cx="8164830" cy="2168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150000"/>
              </a:lnSpc>
            </a:pPr>
            <a:r>
              <a:rPr lang="en-US" altLang="zh-CN" dirty="0">
                <a:solidFill>
                  <a:srgbClr val="2349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dirty="0">
                <a:solidFill>
                  <a:srgbClr val="2349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重型/危重型早期预警指标 （一）成人。 9</a:t>
            </a:r>
            <a:endParaRPr dirty="0">
              <a:solidFill>
                <a:srgbClr val="23498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</a:pPr>
            <a:r>
              <a:rPr dirty="0">
                <a:solidFill>
                  <a:srgbClr val="2349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有以下指标变化应警惕病情恶化: 1.低氧血症或呼吸窘迫进行性加重； 2.组织氧合指标恶化或乳酸进行性升高； 3.外周血淋巴细胞计数进行性降低或外周血炎症标记物 如 IL-6、CRP、铁蛋白等进行性上升； 4.D-二聚体等凝血功能相关指标明显升高； 5.胸部影像学显示肺部病变明显进展</a:t>
            </a:r>
            <a:endParaRPr dirty="0">
              <a:solidFill>
                <a:srgbClr val="23498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706245" y="1281430"/>
            <a:ext cx="8822690" cy="4610735"/>
            <a:chOff x="6708297" y="1658867"/>
            <a:chExt cx="3943697" cy="4006827"/>
          </a:xfrm>
        </p:grpSpPr>
        <p:sp>
          <p:nvSpPr>
            <p:cNvPr id="11" name="圆角矩形 10"/>
            <p:cNvSpPr/>
            <p:nvPr/>
          </p:nvSpPr>
          <p:spPr bwMode="auto">
            <a:xfrm>
              <a:off x="6708297" y="1658867"/>
              <a:ext cx="3943697" cy="4006827"/>
            </a:xfrm>
            <a:prstGeom prst="roundRect">
              <a:avLst>
                <a:gd name="adj" fmla="val 996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圆角矩形 9"/>
            <p:cNvSpPr/>
            <p:nvPr/>
          </p:nvSpPr>
          <p:spPr bwMode="auto">
            <a:xfrm>
              <a:off x="6805402" y="1755972"/>
              <a:ext cx="3730428" cy="3795163"/>
            </a:xfrm>
            <a:prstGeom prst="roundRect">
              <a:avLst>
                <a:gd name="adj" fmla="val 11474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"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grpSp>
        <p:nvGrpSpPr>
          <p:cNvPr id="3" name="组合 11"/>
          <p:cNvGrpSpPr/>
          <p:nvPr/>
        </p:nvGrpSpPr>
        <p:grpSpPr>
          <a:xfrm>
            <a:off x="0" y="-35559"/>
            <a:ext cx="10783019" cy="1207700"/>
            <a:chOff x="0" y="1"/>
            <a:chExt cx="10783019" cy="1207700"/>
          </a:xfrm>
        </p:grpSpPr>
        <p:sp>
          <p:nvSpPr>
            <p:cNvPr id="13" name="任意多边形 12"/>
            <p:cNvSpPr/>
            <p:nvPr/>
          </p:nvSpPr>
          <p:spPr bwMode="auto">
            <a:xfrm rot="5400000">
              <a:off x="21565" y="-21564"/>
              <a:ext cx="1207700" cy="1250829"/>
            </a:xfrm>
            <a:custGeom>
              <a:avLst/>
              <a:gdLst>
                <a:gd name="connsiteX0" fmla="*/ 0 w 2825133"/>
                <a:gd name="connsiteY0" fmla="*/ 2167512 h 2176408"/>
                <a:gd name="connsiteX1" fmla="*/ 0 w 2825133"/>
                <a:gd name="connsiteY1" fmla="*/ 966593 h 2176408"/>
                <a:gd name="connsiteX2" fmla="*/ 186635 w 2825133"/>
                <a:gd name="connsiteY2" fmla="*/ 644396 h 2176408"/>
                <a:gd name="connsiteX3" fmla="*/ 1225932 w 2825133"/>
                <a:gd name="connsiteY3" fmla="*/ 43937 h 2176408"/>
                <a:gd name="connsiteX4" fmla="*/ 1599201 w 2825133"/>
                <a:gd name="connsiteY4" fmla="*/ 43937 h 2176408"/>
                <a:gd name="connsiteX5" fmla="*/ 2638499 w 2825133"/>
                <a:gd name="connsiteY5" fmla="*/ 644396 h 2176408"/>
                <a:gd name="connsiteX6" fmla="*/ 2825133 w 2825133"/>
                <a:gd name="connsiteY6" fmla="*/ 966593 h 2176408"/>
                <a:gd name="connsiteX7" fmla="*/ 2825133 w 2825133"/>
                <a:gd name="connsiteY7" fmla="*/ 2167512 h 2176408"/>
                <a:gd name="connsiteX8" fmla="*/ 2823724 w 2825133"/>
                <a:gd name="connsiteY8" fmla="*/ 2176408 h 2176408"/>
                <a:gd name="connsiteX9" fmla="*/ 1409 w 2825133"/>
                <a:gd name="connsiteY9" fmla="*/ 2176408 h 217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5133" h="2176408">
                  <a:moveTo>
                    <a:pt x="0" y="2167512"/>
                  </a:moveTo>
                  <a:cubicBezTo>
                    <a:pt x="0" y="966593"/>
                    <a:pt x="0" y="966593"/>
                    <a:pt x="0" y="966593"/>
                  </a:cubicBezTo>
                  <a:cubicBezTo>
                    <a:pt x="0" y="849430"/>
                    <a:pt x="84169" y="702977"/>
                    <a:pt x="186635" y="644396"/>
                  </a:cubicBezTo>
                  <a:cubicBezTo>
                    <a:pt x="1225932" y="43937"/>
                    <a:pt x="1225932" y="43937"/>
                    <a:pt x="1225932" y="43937"/>
                  </a:cubicBezTo>
                  <a:cubicBezTo>
                    <a:pt x="1328398" y="-14645"/>
                    <a:pt x="1496735" y="-14645"/>
                    <a:pt x="1599201" y="43937"/>
                  </a:cubicBezTo>
                  <a:cubicBezTo>
                    <a:pt x="2638499" y="644396"/>
                    <a:pt x="2638499" y="644396"/>
                    <a:pt x="2638499" y="644396"/>
                  </a:cubicBezTo>
                  <a:cubicBezTo>
                    <a:pt x="2740965" y="702977"/>
                    <a:pt x="2825133" y="849430"/>
                    <a:pt x="2825133" y="966593"/>
                  </a:cubicBezTo>
                  <a:lnTo>
                    <a:pt x="2825133" y="2167512"/>
                  </a:lnTo>
                  <a:lnTo>
                    <a:pt x="2823724" y="2176408"/>
                  </a:lnTo>
                  <a:lnTo>
                    <a:pt x="1409" y="2176408"/>
                  </a:lnTo>
                  <a:close/>
                </a:path>
              </a:pathLst>
            </a:custGeom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19200000" scaled="0"/>
            </a:gradFill>
            <a:ln w="19050">
              <a:gradFill>
                <a:gsLst>
                  <a:gs pos="0">
                    <a:srgbClr val="1B2C45"/>
                  </a:gs>
                  <a:gs pos="100000">
                    <a:srgbClr val="254E8C"/>
                  </a:gs>
                </a:gsLst>
                <a:lin ang="3600000" scaled="0"/>
              </a:gradFill>
            </a:ln>
            <a:effectLst>
              <a:outerShdw blurRad="254000" dist="190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1367293" y="809896"/>
              <a:ext cx="9415726" cy="5274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/>
            <p:nvPr/>
          </p:nvSpPr>
          <p:spPr>
            <a:xfrm>
              <a:off x="1602432" y="341710"/>
              <a:ext cx="274777" cy="274777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pic>
        <p:nvPicPr>
          <p:cNvPr id="20" name="Picture 2" descr="G:\艺萱设计\2019微信二维码\新院标竖版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49174" y="138023"/>
            <a:ext cx="1489366" cy="845480"/>
          </a:xfrm>
          <a:prstGeom prst="rect">
            <a:avLst/>
          </a:prstGeom>
          <a:noFill/>
        </p:spPr>
      </p:pic>
      <p:sp>
        <p:nvSpPr>
          <p:cNvPr id="100" name="文本框 99"/>
          <p:cNvSpPr txBox="1"/>
          <p:nvPr/>
        </p:nvSpPr>
        <p:spPr>
          <a:xfrm>
            <a:off x="1877695" y="2268855"/>
            <a:ext cx="8164830" cy="2168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150000"/>
              </a:lnSpc>
            </a:pPr>
            <a:r>
              <a:rPr lang="en-US" altLang="zh-CN" dirty="0">
                <a:solidFill>
                  <a:srgbClr val="2349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（二）儿童。 1.呼吸频率增快； 2.精神反应差、嗜睡； 3.乳酸进行性升高； 4.CRP、PCT、铁蛋白等炎症标记物明显升高； 5.影像学显示双侧或多肺叶浸润、胸腔积液或短期内病变 快速进展； 6.有基础疾病（先天性心脏病、支气管肺发育不良、呼吸 道畸形、异常血红蛋白、重度营养不良等）、有免疫缺陷或低 下（长期使用免疫抑制剂）和新生儿</a:t>
            </a:r>
            <a:endParaRPr lang="en-US" altLang="zh-CN" dirty="0">
              <a:solidFill>
                <a:srgbClr val="23498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4"/>
          <p:cNvGrpSpPr/>
          <p:nvPr/>
        </p:nvGrpSpPr>
        <p:grpSpPr>
          <a:xfrm>
            <a:off x="0" y="1"/>
            <a:ext cx="10783019" cy="1207700"/>
            <a:chOff x="0" y="1"/>
            <a:chExt cx="10783019" cy="1207700"/>
          </a:xfrm>
        </p:grpSpPr>
        <p:sp>
          <p:nvSpPr>
            <p:cNvPr id="36" name="任意多边形 35"/>
            <p:cNvSpPr/>
            <p:nvPr/>
          </p:nvSpPr>
          <p:spPr bwMode="auto">
            <a:xfrm rot="5400000">
              <a:off x="21565" y="-21564"/>
              <a:ext cx="1207700" cy="1250829"/>
            </a:xfrm>
            <a:custGeom>
              <a:avLst/>
              <a:gdLst>
                <a:gd name="connsiteX0" fmla="*/ 0 w 2825133"/>
                <a:gd name="connsiteY0" fmla="*/ 2167512 h 2176408"/>
                <a:gd name="connsiteX1" fmla="*/ 0 w 2825133"/>
                <a:gd name="connsiteY1" fmla="*/ 966593 h 2176408"/>
                <a:gd name="connsiteX2" fmla="*/ 186635 w 2825133"/>
                <a:gd name="connsiteY2" fmla="*/ 644396 h 2176408"/>
                <a:gd name="connsiteX3" fmla="*/ 1225932 w 2825133"/>
                <a:gd name="connsiteY3" fmla="*/ 43937 h 2176408"/>
                <a:gd name="connsiteX4" fmla="*/ 1599201 w 2825133"/>
                <a:gd name="connsiteY4" fmla="*/ 43937 h 2176408"/>
                <a:gd name="connsiteX5" fmla="*/ 2638499 w 2825133"/>
                <a:gd name="connsiteY5" fmla="*/ 644396 h 2176408"/>
                <a:gd name="connsiteX6" fmla="*/ 2825133 w 2825133"/>
                <a:gd name="connsiteY6" fmla="*/ 966593 h 2176408"/>
                <a:gd name="connsiteX7" fmla="*/ 2825133 w 2825133"/>
                <a:gd name="connsiteY7" fmla="*/ 2167512 h 2176408"/>
                <a:gd name="connsiteX8" fmla="*/ 2823724 w 2825133"/>
                <a:gd name="connsiteY8" fmla="*/ 2176408 h 2176408"/>
                <a:gd name="connsiteX9" fmla="*/ 1409 w 2825133"/>
                <a:gd name="connsiteY9" fmla="*/ 2176408 h 217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5133" h="2176408">
                  <a:moveTo>
                    <a:pt x="0" y="2167512"/>
                  </a:moveTo>
                  <a:cubicBezTo>
                    <a:pt x="0" y="966593"/>
                    <a:pt x="0" y="966593"/>
                    <a:pt x="0" y="966593"/>
                  </a:cubicBezTo>
                  <a:cubicBezTo>
                    <a:pt x="0" y="849430"/>
                    <a:pt x="84169" y="702977"/>
                    <a:pt x="186635" y="644396"/>
                  </a:cubicBezTo>
                  <a:cubicBezTo>
                    <a:pt x="1225932" y="43937"/>
                    <a:pt x="1225932" y="43937"/>
                    <a:pt x="1225932" y="43937"/>
                  </a:cubicBezTo>
                  <a:cubicBezTo>
                    <a:pt x="1328398" y="-14645"/>
                    <a:pt x="1496735" y="-14645"/>
                    <a:pt x="1599201" y="43937"/>
                  </a:cubicBezTo>
                  <a:cubicBezTo>
                    <a:pt x="2638499" y="644396"/>
                    <a:pt x="2638499" y="644396"/>
                    <a:pt x="2638499" y="644396"/>
                  </a:cubicBezTo>
                  <a:cubicBezTo>
                    <a:pt x="2740965" y="702977"/>
                    <a:pt x="2825133" y="849430"/>
                    <a:pt x="2825133" y="966593"/>
                  </a:cubicBezTo>
                  <a:lnTo>
                    <a:pt x="2825133" y="2167512"/>
                  </a:lnTo>
                  <a:lnTo>
                    <a:pt x="2823724" y="2176408"/>
                  </a:lnTo>
                  <a:lnTo>
                    <a:pt x="1409" y="2176408"/>
                  </a:lnTo>
                  <a:close/>
                </a:path>
              </a:pathLst>
            </a:custGeom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19200000" scaled="0"/>
            </a:gradFill>
            <a:ln w="19050">
              <a:gradFill>
                <a:gsLst>
                  <a:gs pos="0">
                    <a:srgbClr val="1B2C45"/>
                  </a:gs>
                  <a:gs pos="100000">
                    <a:srgbClr val="254E8C"/>
                  </a:gs>
                </a:gsLst>
                <a:lin ang="3600000" scaled="0"/>
              </a:gradFill>
            </a:ln>
            <a:effectLst>
              <a:outerShdw blurRad="254000" dist="190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1367293" y="809896"/>
              <a:ext cx="9415726" cy="5274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椭圆 39"/>
            <p:cNvSpPr/>
            <p:nvPr/>
          </p:nvSpPr>
          <p:spPr>
            <a:xfrm>
              <a:off x="1602432" y="341710"/>
              <a:ext cx="274777" cy="274777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pic>
        <p:nvPicPr>
          <p:cNvPr id="2050" name="Picture 2" descr="G:\艺萱设计\2019微信二维码\新院标竖版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49174" y="138023"/>
            <a:ext cx="1489366" cy="84548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075129" y="232035"/>
            <a:ext cx="309880" cy="506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27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8610600" y="6349833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grpSp>
        <p:nvGrpSpPr>
          <p:cNvPr id="9" name="组合 71"/>
          <p:cNvGrpSpPr/>
          <p:nvPr/>
        </p:nvGrpSpPr>
        <p:grpSpPr>
          <a:xfrm>
            <a:off x="1388771" y="1569211"/>
            <a:ext cx="9263223" cy="4096483"/>
            <a:chOff x="1264429" y="1152525"/>
            <a:chExt cx="6795612" cy="2793651"/>
          </a:xfrm>
        </p:grpSpPr>
        <p:sp>
          <p:nvSpPr>
            <p:cNvPr id="10" name="圆角矩形 9"/>
            <p:cNvSpPr/>
            <p:nvPr/>
          </p:nvSpPr>
          <p:spPr bwMode="auto">
            <a:xfrm>
              <a:off x="1264429" y="1152525"/>
              <a:ext cx="6795612" cy="2793651"/>
            </a:xfrm>
            <a:prstGeom prst="roundRect">
              <a:avLst>
                <a:gd name="adj" fmla="val 996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圆角矩形 10"/>
            <p:cNvSpPr/>
            <p:nvPr/>
          </p:nvSpPr>
          <p:spPr bwMode="auto">
            <a:xfrm>
              <a:off x="1371620" y="1286761"/>
              <a:ext cx="6563463" cy="2512690"/>
            </a:xfrm>
            <a:prstGeom prst="roundRect">
              <a:avLst>
                <a:gd name="adj" fmla="val 11474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"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825596" y="1863919"/>
            <a:ext cx="8364067" cy="3507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</a:t>
            </a:r>
            <a:r>
              <a:rPr lang="zh-CN" altLang="en-US" sz="160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</a:t>
            </a:r>
            <a:r>
              <a:rPr lang="zh-CN" altLang="en-US" sz="1600" dirty="0" smtClean="0">
                <a:solidFill>
                  <a:srgbClr val="093B5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治疗 （一）根据病情确定治疗场所。 1.疑似及确诊病例应在具备有效隔离条件和防护条件的定 点医院隔离治疗，疑似病例应单人单间隔离治疗，确诊病例可 多人收治在同一病室。 2.危重型病例应当尽早收入 ICU 治疗。 （二）一般治疗。 1.卧床休息，加强支持治疗，保证充分能量摄入；注意水、 电解质平衡，维持内环境稳定；密切监测生命体征、指氧饱和 度等。2.根据病情监测血常规、尿常规、CRP、生化指标（肝酶、 心肌酶、肾功能等）、凝血功能、动脉血气分析、胸部影像学等。 有条件者可行细胞因子检测。 3.及时给予有效氧疗措施，包括鼻导管、面罩给氧和经鼻高 流量氧疗。有条件可采用氢氧混合吸入气（H2/O2:66.6%/33.3%）治疗。 4.抗菌药物治疗:避免盲目或不恰当使用抗菌药物，尤其是 联合使用广谱抗菌药物</a:t>
            </a:r>
            <a:endParaRPr lang="zh-CN" altLang="en-US" sz="1600" dirty="0" smtClean="0">
              <a:solidFill>
                <a:srgbClr val="093B5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4"/>
          <p:cNvGrpSpPr/>
          <p:nvPr/>
        </p:nvGrpSpPr>
        <p:grpSpPr>
          <a:xfrm>
            <a:off x="0" y="1"/>
            <a:ext cx="10783019" cy="1207700"/>
            <a:chOff x="0" y="1"/>
            <a:chExt cx="10783019" cy="1207700"/>
          </a:xfrm>
        </p:grpSpPr>
        <p:sp>
          <p:nvSpPr>
            <p:cNvPr id="36" name="任意多边形 35"/>
            <p:cNvSpPr/>
            <p:nvPr/>
          </p:nvSpPr>
          <p:spPr bwMode="auto">
            <a:xfrm rot="5400000">
              <a:off x="21565" y="-21564"/>
              <a:ext cx="1207700" cy="1250829"/>
            </a:xfrm>
            <a:custGeom>
              <a:avLst/>
              <a:gdLst>
                <a:gd name="connsiteX0" fmla="*/ 0 w 2825133"/>
                <a:gd name="connsiteY0" fmla="*/ 2167512 h 2176408"/>
                <a:gd name="connsiteX1" fmla="*/ 0 w 2825133"/>
                <a:gd name="connsiteY1" fmla="*/ 966593 h 2176408"/>
                <a:gd name="connsiteX2" fmla="*/ 186635 w 2825133"/>
                <a:gd name="connsiteY2" fmla="*/ 644396 h 2176408"/>
                <a:gd name="connsiteX3" fmla="*/ 1225932 w 2825133"/>
                <a:gd name="connsiteY3" fmla="*/ 43937 h 2176408"/>
                <a:gd name="connsiteX4" fmla="*/ 1599201 w 2825133"/>
                <a:gd name="connsiteY4" fmla="*/ 43937 h 2176408"/>
                <a:gd name="connsiteX5" fmla="*/ 2638499 w 2825133"/>
                <a:gd name="connsiteY5" fmla="*/ 644396 h 2176408"/>
                <a:gd name="connsiteX6" fmla="*/ 2825133 w 2825133"/>
                <a:gd name="connsiteY6" fmla="*/ 966593 h 2176408"/>
                <a:gd name="connsiteX7" fmla="*/ 2825133 w 2825133"/>
                <a:gd name="connsiteY7" fmla="*/ 2167512 h 2176408"/>
                <a:gd name="connsiteX8" fmla="*/ 2823724 w 2825133"/>
                <a:gd name="connsiteY8" fmla="*/ 2176408 h 2176408"/>
                <a:gd name="connsiteX9" fmla="*/ 1409 w 2825133"/>
                <a:gd name="connsiteY9" fmla="*/ 2176408 h 217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5133" h="2176408">
                  <a:moveTo>
                    <a:pt x="0" y="2167512"/>
                  </a:moveTo>
                  <a:cubicBezTo>
                    <a:pt x="0" y="966593"/>
                    <a:pt x="0" y="966593"/>
                    <a:pt x="0" y="966593"/>
                  </a:cubicBezTo>
                  <a:cubicBezTo>
                    <a:pt x="0" y="849430"/>
                    <a:pt x="84169" y="702977"/>
                    <a:pt x="186635" y="644396"/>
                  </a:cubicBezTo>
                  <a:cubicBezTo>
                    <a:pt x="1225932" y="43937"/>
                    <a:pt x="1225932" y="43937"/>
                    <a:pt x="1225932" y="43937"/>
                  </a:cubicBezTo>
                  <a:cubicBezTo>
                    <a:pt x="1328398" y="-14645"/>
                    <a:pt x="1496735" y="-14645"/>
                    <a:pt x="1599201" y="43937"/>
                  </a:cubicBezTo>
                  <a:cubicBezTo>
                    <a:pt x="2638499" y="644396"/>
                    <a:pt x="2638499" y="644396"/>
                    <a:pt x="2638499" y="644396"/>
                  </a:cubicBezTo>
                  <a:cubicBezTo>
                    <a:pt x="2740965" y="702977"/>
                    <a:pt x="2825133" y="849430"/>
                    <a:pt x="2825133" y="966593"/>
                  </a:cubicBezTo>
                  <a:lnTo>
                    <a:pt x="2825133" y="2167512"/>
                  </a:lnTo>
                  <a:lnTo>
                    <a:pt x="2823724" y="2176408"/>
                  </a:lnTo>
                  <a:lnTo>
                    <a:pt x="1409" y="2176408"/>
                  </a:lnTo>
                  <a:close/>
                </a:path>
              </a:pathLst>
            </a:custGeom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19200000" scaled="0"/>
            </a:gradFill>
            <a:ln w="19050">
              <a:gradFill>
                <a:gsLst>
                  <a:gs pos="0">
                    <a:srgbClr val="1B2C45"/>
                  </a:gs>
                  <a:gs pos="100000">
                    <a:srgbClr val="254E8C"/>
                  </a:gs>
                </a:gsLst>
                <a:lin ang="3600000" scaled="0"/>
              </a:gradFill>
            </a:ln>
            <a:effectLst>
              <a:outerShdw blurRad="254000" dist="190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1367293" y="809896"/>
              <a:ext cx="9415726" cy="5274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椭圆 39"/>
            <p:cNvSpPr/>
            <p:nvPr/>
          </p:nvSpPr>
          <p:spPr>
            <a:xfrm>
              <a:off x="1602432" y="341710"/>
              <a:ext cx="274777" cy="274777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pic>
        <p:nvPicPr>
          <p:cNvPr id="2050" name="Picture 2" descr="G:\艺萱设计\2019微信二维码\新院标竖版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49174" y="138023"/>
            <a:ext cx="1489366" cy="84548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075129" y="232035"/>
            <a:ext cx="309880" cy="506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27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8610600" y="6349833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grpSp>
        <p:nvGrpSpPr>
          <p:cNvPr id="9" name="组合 71"/>
          <p:cNvGrpSpPr/>
          <p:nvPr/>
        </p:nvGrpSpPr>
        <p:grpSpPr>
          <a:xfrm>
            <a:off x="1388771" y="1569211"/>
            <a:ext cx="9263223" cy="4096483"/>
            <a:chOff x="1264429" y="1152525"/>
            <a:chExt cx="6795612" cy="2793651"/>
          </a:xfrm>
        </p:grpSpPr>
        <p:sp>
          <p:nvSpPr>
            <p:cNvPr id="10" name="圆角矩形 9"/>
            <p:cNvSpPr/>
            <p:nvPr/>
          </p:nvSpPr>
          <p:spPr bwMode="auto">
            <a:xfrm>
              <a:off x="1264429" y="1152525"/>
              <a:ext cx="6795612" cy="2793651"/>
            </a:xfrm>
            <a:prstGeom prst="roundRect">
              <a:avLst>
                <a:gd name="adj" fmla="val 996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圆角矩形 10"/>
            <p:cNvSpPr/>
            <p:nvPr/>
          </p:nvSpPr>
          <p:spPr bwMode="auto">
            <a:xfrm>
              <a:off x="1371620" y="1286761"/>
              <a:ext cx="6563463" cy="2512690"/>
            </a:xfrm>
            <a:prstGeom prst="roundRect">
              <a:avLst>
                <a:gd name="adj" fmla="val 11474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"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825596" y="1863919"/>
            <a:ext cx="8364067" cy="2768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</a:t>
            </a:r>
            <a:r>
              <a:rPr lang="zh-CN" altLang="en-US" sz="1600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（三）抗病毒治疗。 在抗病毒药物应急性临床试用过程中，相继开展了多项临 床试验，虽然仍未发现经严格“随机、双盲、安慰剂对照研究” 证明有效的抗病毒药物，但某些药物经临床观察研究显示可能 具有一定的治疗作用。目前较为一致的意见认为，具有潜在抗 病毒作用的药物应在病程早期使用，建议重点应用于有重症高 危因素及有重症倾向的患者。 不推荐单独使用洛匹那韦/利托那韦和利巴韦林，不推荐使 用羟氯喹或联合使用阿奇霉素。以下药物可继续试用，在临床 应用中进一步评价疗效。 1.α-干扰素:成人每次 500 万 U 或相当剂量，加入灭菌注 射用水 2ml，每日 2 次，雾化吸入，疗程不超过 10 天；</a:t>
            </a:r>
            <a:endParaRPr lang="zh-CN" altLang="en-US" sz="1600" b="1" dirty="0" smtClean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4"/>
          <p:cNvGrpSpPr/>
          <p:nvPr/>
        </p:nvGrpSpPr>
        <p:grpSpPr>
          <a:xfrm>
            <a:off x="0" y="1"/>
            <a:ext cx="10783019" cy="1207700"/>
            <a:chOff x="0" y="1"/>
            <a:chExt cx="10783019" cy="1207700"/>
          </a:xfrm>
        </p:grpSpPr>
        <p:sp>
          <p:nvSpPr>
            <p:cNvPr id="36" name="任意多边形 35"/>
            <p:cNvSpPr/>
            <p:nvPr/>
          </p:nvSpPr>
          <p:spPr bwMode="auto">
            <a:xfrm rot="5400000">
              <a:off x="21565" y="-21564"/>
              <a:ext cx="1207700" cy="1250829"/>
            </a:xfrm>
            <a:custGeom>
              <a:avLst/>
              <a:gdLst>
                <a:gd name="connsiteX0" fmla="*/ 0 w 2825133"/>
                <a:gd name="connsiteY0" fmla="*/ 2167512 h 2176408"/>
                <a:gd name="connsiteX1" fmla="*/ 0 w 2825133"/>
                <a:gd name="connsiteY1" fmla="*/ 966593 h 2176408"/>
                <a:gd name="connsiteX2" fmla="*/ 186635 w 2825133"/>
                <a:gd name="connsiteY2" fmla="*/ 644396 h 2176408"/>
                <a:gd name="connsiteX3" fmla="*/ 1225932 w 2825133"/>
                <a:gd name="connsiteY3" fmla="*/ 43937 h 2176408"/>
                <a:gd name="connsiteX4" fmla="*/ 1599201 w 2825133"/>
                <a:gd name="connsiteY4" fmla="*/ 43937 h 2176408"/>
                <a:gd name="connsiteX5" fmla="*/ 2638499 w 2825133"/>
                <a:gd name="connsiteY5" fmla="*/ 644396 h 2176408"/>
                <a:gd name="connsiteX6" fmla="*/ 2825133 w 2825133"/>
                <a:gd name="connsiteY6" fmla="*/ 966593 h 2176408"/>
                <a:gd name="connsiteX7" fmla="*/ 2825133 w 2825133"/>
                <a:gd name="connsiteY7" fmla="*/ 2167512 h 2176408"/>
                <a:gd name="connsiteX8" fmla="*/ 2823724 w 2825133"/>
                <a:gd name="connsiteY8" fmla="*/ 2176408 h 2176408"/>
                <a:gd name="connsiteX9" fmla="*/ 1409 w 2825133"/>
                <a:gd name="connsiteY9" fmla="*/ 2176408 h 217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5133" h="2176408">
                  <a:moveTo>
                    <a:pt x="0" y="2167512"/>
                  </a:moveTo>
                  <a:cubicBezTo>
                    <a:pt x="0" y="966593"/>
                    <a:pt x="0" y="966593"/>
                    <a:pt x="0" y="966593"/>
                  </a:cubicBezTo>
                  <a:cubicBezTo>
                    <a:pt x="0" y="849430"/>
                    <a:pt x="84169" y="702977"/>
                    <a:pt x="186635" y="644396"/>
                  </a:cubicBezTo>
                  <a:cubicBezTo>
                    <a:pt x="1225932" y="43937"/>
                    <a:pt x="1225932" y="43937"/>
                    <a:pt x="1225932" y="43937"/>
                  </a:cubicBezTo>
                  <a:cubicBezTo>
                    <a:pt x="1328398" y="-14645"/>
                    <a:pt x="1496735" y="-14645"/>
                    <a:pt x="1599201" y="43937"/>
                  </a:cubicBezTo>
                  <a:cubicBezTo>
                    <a:pt x="2638499" y="644396"/>
                    <a:pt x="2638499" y="644396"/>
                    <a:pt x="2638499" y="644396"/>
                  </a:cubicBezTo>
                  <a:cubicBezTo>
                    <a:pt x="2740965" y="702977"/>
                    <a:pt x="2825133" y="849430"/>
                    <a:pt x="2825133" y="966593"/>
                  </a:cubicBezTo>
                  <a:lnTo>
                    <a:pt x="2825133" y="2167512"/>
                  </a:lnTo>
                  <a:lnTo>
                    <a:pt x="2823724" y="2176408"/>
                  </a:lnTo>
                  <a:lnTo>
                    <a:pt x="1409" y="2176408"/>
                  </a:lnTo>
                  <a:close/>
                </a:path>
              </a:pathLst>
            </a:custGeom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19200000" scaled="0"/>
            </a:gradFill>
            <a:ln w="19050">
              <a:gradFill>
                <a:gsLst>
                  <a:gs pos="0">
                    <a:srgbClr val="1B2C45"/>
                  </a:gs>
                  <a:gs pos="100000">
                    <a:srgbClr val="254E8C"/>
                  </a:gs>
                </a:gsLst>
                <a:lin ang="3600000" scaled="0"/>
              </a:gradFill>
            </a:ln>
            <a:effectLst>
              <a:outerShdw blurRad="254000" dist="190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1367293" y="809896"/>
              <a:ext cx="9415726" cy="5274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椭圆 39"/>
            <p:cNvSpPr/>
            <p:nvPr/>
          </p:nvSpPr>
          <p:spPr>
            <a:xfrm>
              <a:off x="1602432" y="341710"/>
              <a:ext cx="274777" cy="274777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pic>
        <p:nvPicPr>
          <p:cNvPr id="2050" name="Picture 2" descr="G:\艺萱设计\2019微信二维码\新院标竖版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49174" y="138023"/>
            <a:ext cx="1489366" cy="845480"/>
          </a:xfrm>
          <a:prstGeom prst="rect">
            <a:avLst/>
          </a:prstGeom>
          <a:noFill/>
        </p:spPr>
      </p:pic>
      <p:sp>
        <p:nvSpPr>
          <p:cNvPr id="8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8610600" y="6349833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grpSp>
        <p:nvGrpSpPr>
          <p:cNvPr id="9" name="组合 71"/>
          <p:cNvGrpSpPr/>
          <p:nvPr/>
        </p:nvGrpSpPr>
        <p:grpSpPr>
          <a:xfrm>
            <a:off x="1388771" y="1569211"/>
            <a:ext cx="9263223" cy="4096483"/>
            <a:chOff x="1264429" y="1152525"/>
            <a:chExt cx="6795612" cy="2793651"/>
          </a:xfrm>
        </p:grpSpPr>
        <p:sp>
          <p:nvSpPr>
            <p:cNvPr id="10" name="圆角矩形 9"/>
            <p:cNvSpPr/>
            <p:nvPr/>
          </p:nvSpPr>
          <p:spPr bwMode="auto">
            <a:xfrm>
              <a:off x="1264429" y="1152525"/>
              <a:ext cx="6795612" cy="2793651"/>
            </a:xfrm>
            <a:prstGeom prst="roundRect">
              <a:avLst>
                <a:gd name="adj" fmla="val 996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圆角矩形 10"/>
            <p:cNvSpPr/>
            <p:nvPr/>
          </p:nvSpPr>
          <p:spPr bwMode="auto">
            <a:xfrm>
              <a:off x="1371620" y="1286761"/>
              <a:ext cx="6563463" cy="2512690"/>
            </a:xfrm>
            <a:prstGeom prst="roundRect">
              <a:avLst>
                <a:gd name="adj" fmla="val 11474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"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825596" y="1569279"/>
            <a:ext cx="8364067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1E36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2.利巴韦林:建议与干扰素（剂量同上）或洛匹那韦/利托 那韦（成人 200mg/50mg/粒，每次 2 粒，每日 2 次）联合应用， 成人 500mg/次，每日 2 至 3 次静脉输注，疗程不超过 10 天； 3.磷酸氯喹:用于 18 岁～65 岁成人。体重大于 50kg 者，每 次 500mg，每日２次，疗程 7 天；体重小于 50kg 者，第 1、2 天 每次 500mg，每日 2 次，第 3～7 天每次 500mg，每日 1 次； 4.阿比多尔:成人 200mg，每日３次，疗程不超过 10 天。 要注意上述药物的不良反应、禁忌症以及与其他药物的相 互作用等问题。不建议同时应用 3 种以上抗病毒药物，出现不 可耐受的毒副作用时应停止使用相关药物。对孕产妇患者的治 疗应考虑妊娠周数，尽可能选择对胎儿影响较小的药物，以及 考虑是否终止妊娠后再进行治疗，并知情告知。</a:t>
            </a:r>
            <a:endParaRPr lang="zh-CN" altLang="en-US" dirty="0" smtClean="0">
              <a:solidFill>
                <a:srgbClr val="1E36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4"/>
          <p:cNvGrpSpPr/>
          <p:nvPr/>
        </p:nvGrpSpPr>
        <p:grpSpPr>
          <a:xfrm>
            <a:off x="0" y="1"/>
            <a:ext cx="10783019" cy="1207700"/>
            <a:chOff x="0" y="1"/>
            <a:chExt cx="10783019" cy="1207700"/>
          </a:xfrm>
        </p:grpSpPr>
        <p:sp>
          <p:nvSpPr>
            <p:cNvPr id="36" name="任意多边形 35"/>
            <p:cNvSpPr/>
            <p:nvPr/>
          </p:nvSpPr>
          <p:spPr bwMode="auto">
            <a:xfrm rot="5400000">
              <a:off x="21565" y="-21564"/>
              <a:ext cx="1207700" cy="1250829"/>
            </a:xfrm>
            <a:custGeom>
              <a:avLst/>
              <a:gdLst>
                <a:gd name="connsiteX0" fmla="*/ 0 w 2825133"/>
                <a:gd name="connsiteY0" fmla="*/ 2167512 h 2176408"/>
                <a:gd name="connsiteX1" fmla="*/ 0 w 2825133"/>
                <a:gd name="connsiteY1" fmla="*/ 966593 h 2176408"/>
                <a:gd name="connsiteX2" fmla="*/ 186635 w 2825133"/>
                <a:gd name="connsiteY2" fmla="*/ 644396 h 2176408"/>
                <a:gd name="connsiteX3" fmla="*/ 1225932 w 2825133"/>
                <a:gd name="connsiteY3" fmla="*/ 43937 h 2176408"/>
                <a:gd name="connsiteX4" fmla="*/ 1599201 w 2825133"/>
                <a:gd name="connsiteY4" fmla="*/ 43937 h 2176408"/>
                <a:gd name="connsiteX5" fmla="*/ 2638499 w 2825133"/>
                <a:gd name="connsiteY5" fmla="*/ 644396 h 2176408"/>
                <a:gd name="connsiteX6" fmla="*/ 2825133 w 2825133"/>
                <a:gd name="connsiteY6" fmla="*/ 966593 h 2176408"/>
                <a:gd name="connsiteX7" fmla="*/ 2825133 w 2825133"/>
                <a:gd name="connsiteY7" fmla="*/ 2167512 h 2176408"/>
                <a:gd name="connsiteX8" fmla="*/ 2823724 w 2825133"/>
                <a:gd name="connsiteY8" fmla="*/ 2176408 h 2176408"/>
                <a:gd name="connsiteX9" fmla="*/ 1409 w 2825133"/>
                <a:gd name="connsiteY9" fmla="*/ 2176408 h 217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5133" h="2176408">
                  <a:moveTo>
                    <a:pt x="0" y="2167512"/>
                  </a:moveTo>
                  <a:cubicBezTo>
                    <a:pt x="0" y="966593"/>
                    <a:pt x="0" y="966593"/>
                    <a:pt x="0" y="966593"/>
                  </a:cubicBezTo>
                  <a:cubicBezTo>
                    <a:pt x="0" y="849430"/>
                    <a:pt x="84169" y="702977"/>
                    <a:pt x="186635" y="644396"/>
                  </a:cubicBezTo>
                  <a:cubicBezTo>
                    <a:pt x="1225932" y="43937"/>
                    <a:pt x="1225932" y="43937"/>
                    <a:pt x="1225932" y="43937"/>
                  </a:cubicBezTo>
                  <a:cubicBezTo>
                    <a:pt x="1328398" y="-14645"/>
                    <a:pt x="1496735" y="-14645"/>
                    <a:pt x="1599201" y="43937"/>
                  </a:cubicBezTo>
                  <a:cubicBezTo>
                    <a:pt x="2638499" y="644396"/>
                    <a:pt x="2638499" y="644396"/>
                    <a:pt x="2638499" y="644396"/>
                  </a:cubicBezTo>
                  <a:cubicBezTo>
                    <a:pt x="2740965" y="702977"/>
                    <a:pt x="2825133" y="849430"/>
                    <a:pt x="2825133" y="966593"/>
                  </a:cubicBezTo>
                  <a:lnTo>
                    <a:pt x="2825133" y="2167512"/>
                  </a:lnTo>
                  <a:lnTo>
                    <a:pt x="2823724" y="2176408"/>
                  </a:lnTo>
                  <a:lnTo>
                    <a:pt x="1409" y="2176408"/>
                  </a:lnTo>
                  <a:close/>
                </a:path>
              </a:pathLst>
            </a:custGeom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19200000" scaled="0"/>
            </a:gradFill>
            <a:ln w="19050">
              <a:gradFill>
                <a:gsLst>
                  <a:gs pos="0">
                    <a:srgbClr val="1B2C45"/>
                  </a:gs>
                  <a:gs pos="100000">
                    <a:srgbClr val="254E8C"/>
                  </a:gs>
                </a:gsLst>
                <a:lin ang="3600000" scaled="0"/>
              </a:gradFill>
            </a:ln>
            <a:effectLst>
              <a:outerShdw blurRad="254000" dist="190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1367293" y="809896"/>
              <a:ext cx="9415726" cy="5274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椭圆 39"/>
            <p:cNvSpPr/>
            <p:nvPr/>
          </p:nvSpPr>
          <p:spPr>
            <a:xfrm>
              <a:off x="1602432" y="341710"/>
              <a:ext cx="274777" cy="274777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pic>
        <p:nvPicPr>
          <p:cNvPr id="2050" name="Picture 2" descr="G:\艺萱设计\2019微信二维码\新院标竖版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49174" y="138023"/>
            <a:ext cx="1489366" cy="84548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075129" y="232035"/>
            <a:ext cx="309880" cy="506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27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8610600" y="6349833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grpSp>
        <p:nvGrpSpPr>
          <p:cNvPr id="9" name="组合 71"/>
          <p:cNvGrpSpPr/>
          <p:nvPr/>
        </p:nvGrpSpPr>
        <p:grpSpPr>
          <a:xfrm>
            <a:off x="1388771" y="1569211"/>
            <a:ext cx="9263223" cy="4096483"/>
            <a:chOff x="1264429" y="1152525"/>
            <a:chExt cx="6795612" cy="2793651"/>
          </a:xfrm>
        </p:grpSpPr>
        <p:sp>
          <p:nvSpPr>
            <p:cNvPr id="10" name="圆角矩形 9"/>
            <p:cNvSpPr/>
            <p:nvPr/>
          </p:nvSpPr>
          <p:spPr bwMode="auto">
            <a:xfrm>
              <a:off x="1264429" y="1152525"/>
              <a:ext cx="6795612" cy="2793651"/>
            </a:xfrm>
            <a:prstGeom prst="roundRect">
              <a:avLst>
                <a:gd name="adj" fmla="val 996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圆角矩形 10"/>
            <p:cNvSpPr/>
            <p:nvPr/>
          </p:nvSpPr>
          <p:spPr bwMode="auto">
            <a:xfrm>
              <a:off x="1371620" y="1286761"/>
              <a:ext cx="6563463" cy="2512690"/>
            </a:xfrm>
            <a:prstGeom prst="roundRect">
              <a:avLst>
                <a:gd name="adj" fmla="val 11474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"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838296" y="1484824"/>
            <a:ext cx="8364067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1E36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（四）免疫治疗。 1.康复者恢复期血浆:适用于病情进展较快、重型和危重型 患者。用法用量参考《新冠肺炎康复者恢复期血浆临床治疗方 案（试行第二版）》。 2.静注 COVID-19 人免疫球蛋白:可应急用于病情进展较快 的普通型和重型患者。推荐剂量为普通型 20ml、重型 40ml，静 脉输注，根据患者病情改善情况，可隔日再次输注，总次数不 超过 5 次。 3.托珠单抗:对于双肺广泛病变者及重型患者，且实验室检 测 IL-6 水平升高者，可试用。具体用法:首次剂量 4～8mg/kg， 推荐剂量 400mg，0.9%生理盐水稀释至 100ml，输注时间大于 1 小时；首次用药疗效不佳者，可在首剂应用 12 小时后追加应用 13</a:t>
            </a:r>
            <a:endParaRPr lang="zh-CN" altLang="en-US" dirty="0" smtClean="0">
              <a:solidFill>
                <a:srgbClr val="1E36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1E36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一次（剂量同前），累计给药次数最多为 2 次，单次最大剂量不 超过 800mg。注意过敏反应，有结核等活动性感染者禁用</a:t>
            </a:r>
            <a:endParaRPr lang="zh-CN" altLang="en-US" dirty="0" smtClean="0">
              <a:solidFill>
                <a:srgbClr val="1E36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4"/>
          <p:cNvGrpSpPr/>
          <p:nvPr/>
        </p:nvGrpSpPr>
        <p:grpSpPr>
          <a:xfrm>
            <a:off x="0" y="1"/>
            <a:ext cx="10783019" cy="1207700"/>
            <a:chOff x="0" y="1"/>
            <a:chExt cx="10783019" cy="1207700"/>
          </a:xfrm>
        </p:grpSpPr>
        <p:sp>
          <p:nvSpPr>
            <p:cNvPr id="36" name="任意多边形 35"/>
            <p:cNvSpPr/>
            <p:nvPr/>
          </p:nvSpPr>
          <p:spPr bwMode="auto">
            <a:xfrm rot="5400000">
              <a:off x="21565" y="-21564"/>
              <a:ext cx="1207700" cy="1250829"/>
            </a:xfrm>
            <a:custGeom>
              <a:avLst/>
              <a:gdLst>
                <a:gd name="connsiteX0" fmla="*/ 0 w 2825133"/>
                <a:gd name="connsiteY0" fmla="*/ 2167512 h 2176408"/>
                <a:gd name="connsiteX1" fmla="*/ 0 w 2825133"/>
                <a:gd name="connsiteY1" fmla="*/ 966593 h 2176408"/>
                <a:gd name="connsiteX2" fmla="*/ 186635 w 2825133"/>
                <a:gd name="connsiteY2" fmla="*/ 644396 h 2176408"/>
                <a:gd name="connsiteX3" fmla="*/ 1225932 w 2825133"/>
                <a:gd name="connsiteY3" fmla="*/ 43937 h 2176408"/>
                <a:gd name="connsiteX4" fmla="*/ 1599201 w 2825133"/>
                <a:gd name="connsiteY4" fmla="*/ 43937 h 2176408"/>
                <a:gd name="connsiteX5" fmla="*/ 2638499 w 2825133"/>
                <a:gd name="connsiteY5" fmla="*/ 644396 h 2176408"/>
                <a:gd name="connsiteX6" fmla="*/ 2825133 w 2825133"/>
                <a:gd name="connsiteY6" fmla="*/ 966593 h 2176408"/>
                <a:gd name="connsiteX7" fmla="*/ 2825133 w 2825133"/>
                <a:gd name="connsiteY7" fmla="*/ 2167512 h 2176408"/>
                <a:gd name="connsiteX8" fmla="*/ 2823724 w 2825133"/>
                <a:gd name="connsiteY8" fmla="*/ 2176408 h 2176408"/>
                <a:gd name="connsiteX9" fmla="*/ 1409 w 2825133"/>
                <a:gd name="connsiteY9" fmla="*/ 2176408 h 217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5133" h="2176408">
                  <a:moveTo>
                    <a:pt x="0" y="2167512"/>
                  </a:moveTo>
                  <a:cubicBezTo>
                    <a:pt x="0" y="966593"/>
                    <a:pt x="0" y="966593"/>
                    <a:pt x="0" y="966593"/>
                  </a:cubicBezTo>
                  <a:cubicBezTo>
                    <a:pt x="0" y="849430"/>
                    <a:pt x="84169" y="702977"/>
                    <a:pt x="186635" y="644396"/>
                  </a:cubicBezTo>
                  <a:cubicBezTo>
                    <a:pt x="1225932" y="43937"/>
                    <a:pt x="1225932" y="43937"/>
                    <a:pt x="1225932" y="43937"/>
                  </a:cubicBezTo>
                  <a:cubicBezTo>
                    <a:pt x="1328398" y="-14645"/>
                    <a:pt x="1496735" y="-14645"/>
                    <a:pt x="1599201" y="43937"/>
                  </a:cubicBezTo>
                  <a:cubicBezTo>
                    <a:pt x="2638499" y="644396"/>
                    <a:pt x="2638499" y="644396"/>
                    <a:pt x="2638499" y="644396"/>
                  </a:cubicBezTo>
                  <a:cubicBezTo>
                    <a:pt x="2740965" y="702977"/>
                    <a:pt x="2825133" y="849430"/>
                    <a:pt x="2825133" y="966593"/>
                  </a:cubicBezTo>
                  <a:lnTo>
                    <a:pt x="2825133" y="2167512"/>
                  </a:lnTo>
                  <a:lnTo>
                    <a:pt x="2823724" y="2176408"/>
                  </a:lnTo>
                  <a:lnTo>
                    <a:pt x="1409" y="2176408"/>
                  </a:lnTo>
                  <a:close/>
                </a:path>
              </a:pathLst>
            </a:custGeom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19200000" scaled="0"/>
            </a:gradFill>
            <a:ln w="19050">
              <a:gradFill>
                <a:gsLst>
                  <a:gs pos="0">
                    <a:srgbClr val="1B2C45"/>
                  </a:gs>
                  <a:gs pos="100000">
                    <a:srgbClr val="254E8C"/>
                  </a:gs>
                </a:gsLst>
                <a:lin ang="3600000" scaled="0"/>
              </a:gradFill>
            </a:ln>
            <a:effectLst>
              <a:outerShdw blurRad="254000" dist="190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1367293" y="809896"/>
              <a:ext cx="9415726" cy="5274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椭圆 39"/>
            <p:cNvSpPr/>
            <p:nvPr/>
          </p:nvSpPr>
          <p:spPr>
            <a:xfrm>
              <a:off x="1602432" y="341710"/>
              <a:ext cx="274777" cy="274777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pic>
        <p:nvPicPr>
          <p:cNvPr id="2050" name="Picture 2" descr="G:\艺萱设计\2019微信二维码\新院标竖版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49174" y="138023"/>
            <a:ext cx="1489366" cy="845480"/>
          </a:xfrm>
          <a:prstGeom prst="rect">
            <a:avLst/>
          </a:prstGeom>
          <a:noFill/>
        </p:spPr>
      </p:pic>
      <p:sp>
        <p:nvSpPr>
          <p:cNvPr id="8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8610600" y="6349833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grpSp>
        <p:nvGrpSpPr>
          <p:cNvPr id="9" name="组合 71"/>
          <p:cNvGrpSpPr/>
          <p:nvPr/>
        </p:nvGrpSpPr>
        <p:grpSpPr>
          <a:xfrm>
            <a:off x="1388771" y="1569211"/>
            <a:ext cx="9263223" cy="4096483"/>
            <a:chOff x="1264429" y="1152525"/>
            <a:chExt cx="6795612" cy="2793651"/>
          </a:xfrm>
        </p:grpSpPr>
        <p:sp>
          <p:nvSpPr>
            <p:cNvPr id="10" name="圆角矩形 9"/>
            <p:cNvSpPr/>
            <p:nvPr/>
          </p:nvSpPr>
          <p:spPr bwMode="auto">
            <a:xfrm>
              <a:off x="1264429" y="1152525"/>
              <a:ext cx="6795612" cy="2793651"/>
            </a:xfrm>
            <a:prstGeom prst="roundRect">
              <a:avLst>
                <a:gd name="adj" fmla="val 996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圆角矩形 10"/>
            <p:cNvSpPr/>
            <p:nvPr/>
          </p:nvSpPr>
          <p:spPr bwMode="auto">
            <a:xfrm>
              <a:off x="1371620" y="1286761"/>
              <a:ext cx="6563463" cy="2512690"/>
            </a:xfrm>
            <a:prstGeom prst="roundRect">
              <a:avLst>
                <a:gd name="adj" fmla="val 11474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"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710661" y="2552259"/>
            <a:ext cx="8364067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1E36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（五）糖皮质激素治疗。 对于氧合指标进行性恶化、影像学进展迅速、机体炎症反 应过度激活状态的患者，酌情短期内（一般建议 3～5 日，不超 过 10 日）使用糖皮质激素，建议剂量相当于甲泼尼龙 0.5～ 1mg/kg/日，应当注意较大剂量糖皮质激素由于免疫抑制作用， 可能会延缓对病毒的清除</a:t>
            </a:r>
            <a:endParaRPr lang="zh-CN" altLang="en-US" dirty="0" smtClean="0">
              <a:solidFill>
                <a:srgbClr val="1E36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4"/>
          <p:cNvGrpSpPr/>
          <p:nvPr/>
        </p:nvGrpSpPr>
        <p:grpSpPr>
          <a:xfrm>
            <a:off x="0" y="1"/>
            <a:ext cx="10783019" cy="1207700"/>
            <a:chOff x="0" y="1"/>
            <a:chExt cx="10783019" cy="1207700"/>
          </a:xfrm>
        </p:grpSpPr>
        <p:sp>
          <p:nvSpPr>
            <p:cNvPr id="36" name="任意多边形 35"/>
            <p:cNvSpPr/>
            <p:nvPr/>
          </p:nvSpPr>
          <p:spPr bwMode="auto">
            <a:xfrm rot="5400000">
              <a:off x="21565" y="-21564"/>
              <a:ext cx="1207700" cy="1250829"/>
            </a:xfrm>
            <a:custGeom>
              <a:avLst/>
              <a:gdLst>
                <a:gd name="connsiteX0" fmla="*/ 0 w 2825133"/>
                <a:gd name="connsiteY0" fmla="*/ 2167512 h 2176408"/>
                <a:gd name="connsiteX1" fmla="*/ 0 w 2825133"/>
                <a:gd name="connsiteY1" fmla="*/ 966593 h 2176408"/>
                <a:gd name="connsiteX2" fmla="*/ 186635 w 2825133"/>
                <a:gd name="connsiteY2" fmla="*/ 644396 h 2176408"/>
                <a:gd name="connsiteX3" fmla="*/ 1225932 w 2825133"/>
                <a:gd name="connsiteY3" fmla="*/ 43937 h 2176408"/>
                <a:gd name="connsiteX4" fmla="*/ 1599201 w 2825133"/>
                <a:gd name="connsiteY4" fmla="*/ 43937 h 2176408"/>
                <a:gd name="connsiteX5" fmla="*/ 2638499 w 2825133"/>
                <a:gd name="connsiteY5" fmla="*/ 644396 h 2176408"/>
                <a:gd name="connsiteX6" fmla="*/ 2825133 w 2825133"/>
                <a:gd name="connsiteY6" fmla="*/ 966593 h 2176408"/>
                <a:gd name="connsiteX7" fmla="*/ 2825133 w 2825133"/>
                <a:gd name="connsiteY7" fmla="*/ 2167512 h 2176408"/>
                <a:gd name="connsiteX8" fmla="*/ 2823724 w 2825133"/>
                <a:gd name="connsiteY8" fmla="*/ 2176408 h 2176408"/>
                <a:gd name="connsiteX9" fmla="*/ 1409 w 2825133"/>
                <a:gd name="connsiteY9" fmla="*/ 2176408 h 217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5133" h="2176408">
                  <a:moveTo>
                    <a:pt x="0" y="2167512"/>
                  </a:moveTo>
                  <a:cubicBezTo>
                    <a:pt x="0" y="966593"/>
                    <a:pt x="0" y="966593"/>
                    <a:pt x="0" y="966593"/>
                  </a:cubicBezTo>
                  <a:cubicBezTo>
                    <a:pt x="0" y="849430"/>
                    <a:pt x="84169" y="702977"/>
                    <a:pt x="186635" y="644396"/>
                  </a:cubicBezTo>
                  <a:cubicBezTo>
                    <a:pt x="1225932" y="43937"/>
                    <a:pt x="1225932" y="43937"/>
                    <a:pt x="1225932" y="43937"/>
                  </a:cubicBezTo>
                  <a:cubicBezTo>
                    <a:pt x="1328398" y="-14645"/>
                    <a:pt x="1496735" y="-14645"/>
                    <a:pt x="1599201" y="43937"/>
                  </a:cubicBezTo>
                  <a:cubicBezTo>
                    <a:pt x="2638499" y="644396"/>
                    <a:pt x="2638499" y="644396"/>
                    <a:pt x="2638499" y="644396"/>
                  </a:cubicBezTo>
                  <a:cubicBezTo>
                    <a:pt x="2740965" y="702977"/>
                    <a:pt x="2825133" y="849430"/>
                    <a:pt x="2825133" y="966593"/>
                  </a:cubicBezTo>
                  <a:lnTo>
                    <a:pt x="2825133" y="2167512"/>
                  </a:lnTo>
                  <a:lnTo>
                    <a:pt x="2823724" y="2176408"/>
                  </a:lnTo>
                  <a:lnTo>
                    <a:pt x="1409" y="2176408"/>
                  </a:lnTo>
                  <a:close/>
                </a:path>
              </a:pathLst>
            </a:custGeom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19200000" scaled="0"/>
            </a:gradFill>
            <a:ln w="19050">
              <a:gradFill>
                <a:gsLst>
                  <a:gs pos="0">
                    <a:srgbClr val="1B2C45"/>
                  </a:gs>
                  <a:gs pos="100000">
                    <a:srgbClr val="254E8C"/>
                  </a:gs>
                </a:gsLst>
                <a:lin ang="3600000" scaled="0"/>
              </a:gradFill>
            </a:ln>
            <a:effectLst>
              <a:outerShdw blurRad="254000" dist="190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1367293" y="809896"/>
              <a:ext cx="9415726" cy="5274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椭圆 39"/>
            <p:cNvSpPr/>
            <p:nvPr/>
          </p:nvSpPr>
          <p:spPr>
            <a:xfrm>
              <a:off x="1602432" y="341710"/>
              <a:ext cx="274777" cy="274777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pic>
        <p:nvPicPr>
          <p:cNvPr id="2050" name="Picture 2" descr="G:\艺萱设计\2019微信二维码\新院标竖版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49174" y="138023"/>
            <a:ext cx="1489366" cy="845480"/>
          </a:xfrm>
          <a:prstGeom prst="rect">
            <a:avLst/>
          </a:prstGeom>
          <a:noFill/>
        </p:spPr>
      </p:pic>
      <p:sp>
        <p:nvSpPr>
          <p:cNvPr id="8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8610600" y="6349833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grpSp>
        <p:nvGrpSpPr>
          <p:cNvPr id="9" name="组合 71"/>
          <p:cNvGrpSpPr/>
          <p:nvPr/>
        </p:nvGrpSpPr>
        <p:grpSpPr>
          <a:xfrm>
            <a:off x="1388771" y="1569211"/>
            <a:ext cx="9263223" cy="4096483"/>
            <a:chOff x="1264429" y="1152525"/>
            <a:chExt cx="6795612" cy="2793651"/>
          </a:xfrm>
        </p:grpSpPr>
        <p:sp>
          <p:nvSpPr>
            <p:cNvPr id="10" name="圆角矩形 9"/>
            <p:cNvSpPr/>
            <p:nvPr/>
          </p:nvSpPr>
          <p:spPr bwMode="auto">
            <a:xfrm>
              <a:off x="1264429" y="1152525"/>
              <a:ext cx="6795612" cy="2793651"/>
            </a:xfrm>
            <a:prstGeom prst="roundRect">
              <a:avLst>
                <a:gd name="adj" fmla="val 996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圆角矩形 10"/>
            <p:cNvSpPr/>
            <p:nvPr/>
          </p:nvSpPr>
          <p:spPr bwMode="auto">
            <a:xfrm>
              <a:off x="1371620" y="1286761"/>
              <a:ext cx="6563463" cy="2512690"/>
            </a:xfrm>
            <a:prstGeom prst="roundRect">
              <a:avLst>
                <a:gd name="adj" fmla="val 11474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"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710661" y="2552259"/>
            <a:ext cx="8364067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1E36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（六）重型、危重型病例的治疗。 1.治疗原则:在上述治疗的基础上，积极防治并发症，治疗 基础疾病，预防继发感染，及时进行器官功能支持。 2.呼吸支持: （1）鼻导管或面罩吸氧 PaO2/FiO2低于 300 mmHg 的重型患者均应立即给予氧疗。接 受鼻导管或面罩吸氧后，短时间（1～2 小时）密切观察，若呼 吸窘迫和（或）低氧血症无改善，应使用经鼻高流量氧疗（HFNC） 或无创通气（NIV）</a:t>
            </a:r>
            <a:endParaRPr lang="zh-CN" altLang="en-US" dirty="0" smtClean="0">
              <a:solidFill>
                <a:srgbClr val="1E36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4"/>
          <p:cNvGrpSpPr/>
          <p:nvPr/>
        </p:nvGrpSpPr>
        <p:grpSpPr>
          <a:xfrm>
            <a:off x="0" y="1"/>
            <a:ext cx="10783019" cy="1207700"/>
            <a:chOff x="0" y="1"/>
            <a:chExt cx="10783019" cy="1207700"/>
          </a:xfrm>
        </p:grpSpPr>
        <p:sp>
          <p:nvSpPr>
            <p:cNvPr id="36" name="任意多边形 35"/>
            <p:cNvSpPr/>
            <p:nvPr/>
          </p:nvSpPr>
          <p:spPr bwMode="auto">
            <a:xfrm rot="5400000">
              <a:off x="21565" y="-21564"/>
              <a:ext cx="1207700" cy="1250829"/>
            </a:xfrm>
            <a:custGeom>
              <a:avLst/>
              <a:gdLst>
                <a:gd name="connsiteX0" fmla="*/ 0 w 2825133"/>
                <a:gd name="connsiteY0" fmla="*/ 2167512 h 2176408"/>
                <a:gd name="connsiteX1" fmla="*/ 0 w 2825133"/>
                <a:gd name="connsiteY1" fmla="*/ 966593 h 2176408"/>
                <a:gd name="connsiteX2" fmla="*/ 186635 w 2825133"/>
                <a:gd name="connsiteY2" fmla="*/ 644396 h 2176408"/>
                <a:gd name="connsiteX3" fmla="*/ 1225932 w 2825133"/>
                <a:gd name="connsiteY3" fmla="*/ 43937 h 2176408"/>
                <a:gd name="connsiteX4" fmla="*/ 1599201 w 2825133"/>
                <a:gd name="connsiteY4" fmla="*/ 43937 h 2176408"/>
                <a:gd name="connsiteX5" fmla="*/ 2638499 w 2825133"/>
                <a:gd name="connsiteY5" fmla="*/ 644396 h 2176408"/>
                <a:gd name="connsiteX6" fmla="*/ 2825133 w 2825133"/>
                <a:gd name="connsiteY6" fmla="*/ 966593 h 2176408"/>
                <a:gd name="connsiteX7" fmla="*/ 2825133 w 2825133"/>
                <a:gd name="connsiteY7" fmla="*/ 2167512 h 2176408"/>
                <a:gd name="connsiteX8" fmla="*/ 2823724 w 2825133"/>
                <a:gd name="connsiteY8" fmla="*/ 2176408 h 2176408"/>
                <a:gd name="connsiteX9" fmla="*/ 1409 w 2825133"/>
                <a:gd name="connsiteY9" fmla="*/ 2176408 h 217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5133" h="2176408">
                  <a:moveTo>
                    <a:pt x="0" y="2167512"/>
                  </a:moveTo>
                  <a:cubicBezTo>
                    <a:pt x="0" y="966593"/>
                    <a:pt x="0" y="966593"/>
                    <a:pt x="0" y="966593"/>
                  </a:cubicBezTo>
                  <a:cubicBezTo>
                    <a:pt x="0" y="849430"/>
                    <a:pt x="84169" y="702977"/>
                    <a:pt x="186635" y="644396"/>
                  </a:cubicBezTo>
                  <a:cubicBezTo>
                    <a:pt x="1225932" y="43937"/>
                    <a:pt x="1225932" y="43937"/>
                    <a:pt x="1225932" y="43937"/>
                  </a:cubicBezTo>
                  <a:cubicBezTo>
                    <a:pt x="1328398" y="-14645"/>
                    <a:pt x="1496735" y="-14645"/>
                    <a:pt x="1599201" y="43937"/>
                  </a:cubicBezTo>
                  <a:cubicBezTo>
                    <a:pt x="2638499" y="644396"/>
                    <a:pt x="2638499" y="644396"/>
                    <a:pt x="2638499" y="644396"/>
                  </a:cubicBezTo>
                  <a:cubicBezTo>
                    <a:pt x="2740965" y="702977"/>
                    <a:pt x="2825133" y="849430"/>
                    <a:pt x="2825133" y="966593"/>
                  </a:cubicBezTo>
                  <a:lnTo>
                    <a:pt x="2825133" y="2167512"/>
                  </a:lnTo>
                  <a:lnTo>
                    <a:pt x="2823724" y="2176408"/>
                  </a:lnTo>
                  <a:lnTo>
                    <a:pt x="1409" y="2176408"/>
                  </a:lnTo>
                  <a:close/>
                </a:path>
              </a:pathLst>
            </a:custGeom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19200000" scaled="0"/>
            </a:gradFill>
            <a:ln w="19050">
              <a:gradFill>
                <a:gsLst>
                  <a:gs pos="0">
                    <a:srgbClr val="1B2C45"/>
                  </a:gs>
                  <a:gs pos="100000">
                    <a:srgbClr val="254E8C"/>
                  </a:gs>
                </a:gsLst>
                <a:lin ang="3600000" scaled="0"/>
              </a:gradFill>
            </a:ln>
            <a:effectLst>
              <a:outerShdw blurRad="254000" dist="190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1367293" y="809896"/>
              <a:ext cx="9415726" cy="5274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椭圆 39"/>
            <p:cNvSpPr/>
            <p:nvPr/>
          </p:nvSpPr>
          <p:spPr>
            <a:xfrm>
              <a:off x="1602432" y="341710"/>
              <a:ext cx="274777" cy="274777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pic>
        <p:nvPicPr>
          <p:cNvPr id="2050" name="Picture 2" descr="G:\艺萱设计\2019微信二维码\新院标竖版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49174" y="138023"/>
            <a:ext cx="1489366" cy="845480"/>
          </a:xfrm>
          <a:prstGeom prst="rect">
            <a:avLst/>
          </a:prstGeom>
          <a:noFill/>
        </p:spPr>
      </p:pic>
      <p:sp>
        <p:nvSpPr>
          <p:cNvPr id="8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8610600" y="6349833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grpSp>
        <p:nvGrpSpPr>
          <p:cNvPr id="9" name="组合 71"/>
          <p:cNvGrpSpPr/>
          <p:nvPr/>
        </p:nvGrpSpPr>
        <p:grpSpPr>
          <a:xfrm>
            <a:off x="1388771" y="1569211"/>
            <a:ext cx="9263223" cy="4096483"/>
            <a:chOff x="1264429" y="1152525"/>
            <a:chExt cx="6795612" cy="2793651"/>
          </a:xfrm>
        </p:grpSpPr>
        <p:sp>
          <p:nvSpPr>
            <p:cNvPr id="10" name="圆角矩形 9"/>
            <p:cNvSpPr/>
            <p:nvPr/>
          </p:nvSpPr>
          <p:spPr bwMode="auto">
            <a:xfrm>
              <a:off x="1264429" y="1152525"/>
              <a:ext cx="6795612" cy="2793651"/>
            </a:xfrm>
            <a:prstGeom prst="roundRect">
              <a:avLst>
                <a:gd name="adj" fmla="val 996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圆角矩形 10"/>
            <p:cNvSpPr/>
            <p:nvPr/>
          </p:nvSpPr>
          <p:spPr bwMode="auto">
            <a:xfrm>
              <a:off x="1371620" y="1286761"/>
              <a:ext cx="6563463" cy="2512690"/>
            </a:xfrm>
            <a:prstGeom prst="roundRect">
              <a:avLst>
                <a:gd name="adj" fmla="val 11474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"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701136" y="2035369"/>
            <a:ext cx="8364067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1E36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（2）经鼻高流量氧疗或无创通气 PaO2/FiO2低于 200 mmHg 应给予经鼻高流量氧疗（HFNC）或 无创通气（NIV）。接受 HFNC 或 NIV 的患者，无禁忌症的情况下， 建议同时实施俯卧位通气，即清醒俯卧位通气，俯卧位治疗时 间应大于 12 小时。 部分患者使用 HFNC 或 NIV 治疗的失败风险高，需要密切观 察患者的症状和体征。若短时间（1～2 小时）治疗后病情无改 14</a:t>
            </a:r>
            <a:endParaRPr lang="zh-CN" altLang="en-US" dirty="0" smtClean="0">
              <a:solidFill>
                <a:srgbClr val="1E36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1E36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善，特别是接受俯卧位治疗后，低氧血症仍无改善，或呼吸频 数、潮气量过大或吸气努力过强等，往往提示 HFNC 或 NIV 治疗 疗效不佳，应及时进行有创机械通气治疗。</a:t>
            </a:r>
            <a:endParaRPr lang="zh-CN" altLang="en-US" dirty="0" smtClean="0">
              <a:solidFill>
                <a:srgbClr val="1E36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4"/>
          <p:cNvGrpSpPr/>
          <p:nvPr/>
        </p:nvGrpSpPr>
        <p:grpSpPr>
          <a:xfrm>
            <a:off x="0" y="1"/>
            <a:ext cx="10783019" cy="1207700"/>
            <a:chOff x="0" y="1"/>
            <a:chExt cx="10783019" cy="1207700"/>
          </a:xfrm>
        </p:grpSpPr>
        <p:sp>
          <p:nvSpPr>
            <p:cNvPr id="36" name="任意多边形 35"/>
            <p:cNvSpPr/>
            <p:nvPr/>
          </p:nvSpPr>
          <p:spPr bwMode="auto">
            <a:xfrm rot="5400000">
              <a:off x="21565" y="-21564"/>
              <a:ext cx="1207700" cy="1250829"/>
            </a:xfrm>
            <a:custGeom>
              <a:avLst/>
              <a:gdLst>
                <a:gd name="connsiteX0" fmla="*/ 0 w 2825133"/>
                <a:gd name="connsiteY0" fmla="*/ 2167512 h 2176408"/>
                <a:gd name="connsiteX1" fmla="*/ 0 w 2825133"/>
                <a:gd name="connsiteY1" fmla="*/ 966593 h 2176408"/>
                <a:gd name="connsiteX2" fmla="*/ 186635 w 2825133"/>
                <a:gd name="connsiteY2" fmla="*/ 644396 h 2176408"/>
                <a:gd name="connsiteX3" fmla="*/ 1225932 w 2825133"/>
                <a:gd name="connsiteY3" fmla="*/ 43937 h 2176408"/>
                <a:gd name="connsiteX4" fmla="*/ 1599201 w 2825133"/>
                <a:gd name="connsiteY4" fmla="*/ 43937 h 2176408"/>
                <a:gd name="connsiteX5" fmla="*/ 2638499 w 2825133"/>
                <a:gd name="connsiteY5" fmla="*/ 644396 h 2176408"/>
                <a:gd name="connsiteX6" fmla="*/ 2825133 w 2825133"/>
                <a:gd name="connsiteY6" fmla="*/ 966593 h 2176408"/>
                <a:gd name="connsiteX7" fmla="*/ 2825133 w 2825133"/>
                <a:gd name="connsiteY7" fmla="*/ 2167512 h 2176408"/>
                <a:gd name="connsiteX8" fmla="*/ 2823724 w 2825133"/>
                <a:gd name="connsiteY8" fmla="*/ 2176408 h 2176408"/>
                <a:gd name="connsiteX9" fmla="*/ 1409 w 2825133"/>
                <a:gd name="connsiteY9" fmla="*/ 2176408 h 217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5133" h="2176408">
                  <a:moveTo>
                    <a:pt x="0" y="2167512"/>
                  </a:moveTo>
                  <a:cubicBezTo>
                    <a:pt x="0" y="966593"/>
                    <a:pt x="0" y="966593"/>
                    <a:pt x="0" y="966593"/>
                  </a:cubicBezTo>
                  <a:cubicBezTo>
                    <a:pt x="0" y="849430"/>
                    <a:pt x="84169" y="702977"/>
                    <a:pt x="186635" y="644396"/>
                  </a:cubicBezTo>
                  <a:cubicBezTo>
                    <a:pt x="1225932" y="43937"/>
                    <a:pt x="1225932" y="43937"/>
                    <a:pt x="1225932" y="43937"/>
                  </a:cubicBezTo>
                  <a:cubicBezTo>
                    <a:pt x="1328398" y="-14645"/>
                    <a:pt x="1496735" y="-14645"/>
                    <a:pt x="1599201" y="43937"/>
                  </a:cubicBezTo>
                  <a:cubicBezTo>
                    <a:pt x="2638499" y="644396"/>
                    <a:pt x="2638499" y="644396"/>
                    <a:pt x="2638499" y="644396"/>
                  </a:cubicBezTo>
                  <a:cubicBezTo>
                    <a:pt x="2740965" y="702977"/>
                    <a:pt x="2825133" y="849430"/>
                    <a:pt x="2825133" y="966593"/>
                  </a:cubicBezTo>
                  <a:lnTo>
                    <a:pt x="2825133" y="2167512"/>
                  </a:lnTo>
                  <a:lnTo>
                    <a:pt x="2823724" y="2176408"/>
                  </a:lnTo>
                  <a:lnTo>
                    <a:pt x="1409" y="2176408"/>
                  </a:lnTo>
                  <a:close/>
                </a:path>
              </a:pathLst>
            </a:custGeom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19200000" scaled="0"/>
            </a:gradFill>
            <a:ln w="19050">
              <a:gradFill>
                <a:gsLst>
                  <a:gs pos="0">
                    <a:srgbClr val="1B2C45"/>
                  </a:gs>
                  <a:gs pos="100000">
                    <a:srgbClr val="254E8C"/>
                  </a:gs>
                </a:gsLst>
                <a:lin ang="3600000" scaled="0"/>
              </a:gradFill>
            </a:ln>
            <a:effectLst>
              <a:outerShdw blurRad="254000" dist="190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1367293" y="809896"/>
              <a:ext cx="9415726" cy="5274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椭圆 39"/>
            <p:cNvSpPr/>
            <p:nvPr/>
          </p:nvSpPr>
          <p:spPr>
            <a:xfrm>
              <a:off x="1602432" y="341710"/>
              <a:ext cx="274777" cy="274777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pic>
        <p:nvPicPr>
          <p:cNvPr id="2050" name="Picture 2" descr="G:\艺萱设计\2019微信二维码\新院标竖版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49174" y="138023"/>
            <a:ext cx="1489366" cy="84548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075129" y="232035"/>
            <a:ext cx="309880" cy="506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27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8610600" y="6349833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grpSp>
        <p:nvGrpSpPr>
          <p:cNvPr id="9" name="组合 71"/>
          <p:cNvGrpSpPr/>
          <p:nvPr/>
        </p:nvGrpSpPr>
        <p:grpSpPr>
          <a:xfrm>
            <a:off x="1388771" y="1569211"/>
            <a:ext cx="9263223" cy="4096483"/>
            <a:chOff x="1264429" y="1152525"/>
            <a:chExt cx="6795612" cy="2793651"/>
          </a:xfrm>
        </p:grpSpPr>
        <p:sp>
          <p:nvSpPr>
            <p:cNvPr id="10" name="圆角矩形 9"/>
            <p:cNvSpPr/>
            <p:nvPr/>
          </p:nvSpPr>
          <p:spPr bwMode="auto">
            <a:xfrm>
              <a:off x="1264429" y="1152525"/>
              <a:ext cx="6795612" cy="2793651"/>
            </a:xfrm>
            <a:prstGeom prst="roundRect">
              <a:avLst>
                <a:gd name="adj" fmla="val 996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圆角矩形 10"/>
            <p:cNvSpPr/>
            <p:nvPr/>
          </p:nvSpPr>
          <p:spPr bwMode="auto">
            <a:xfrm>
              <a:off x="1371620" y="1286761"/>
              <a:ext cx="6563463" cy="2512690"/>
            </a:xfrm>
            <a:prstGeom prst="roundRect">
              <a:avLst>
                <a:gd name="adj" fmla="val 11474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"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825596" y="1834709"/>
            <a:ext cx="8364067" cy="3830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1E36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（3）有创机械通气 一般情况下，PaO2/FiO2低于 150 mmHg，应考虑气管插管， 实施有创机械通气。但鉴于重症新型冠状病毒肺炎患者低氧血 症的临床表现不典型，不应单纯把 PaO2/FiO2是否达标作为气管 插管和有创机械通气的指征，而应结合患者的临床表现和器官 功能情况实时进行评估。值得注意的是，延误气管插管，带来 的危害可能更大。 早期恰当的有创机械通气治疗是危重型患者重要的治疗手 段。实施肺保护性机械通气策略。对于中重度急性呼吸窘迫综 合征患者，或有创机械通气 FiO2高于 50%时，可采用肺复张治疗。 并根据肺复张的反应性，决定是否反复实施肺复张手法。应注 意部分新冠肺炎患者肺可复张性较差，应避免过高的 PEEP 导致 气压伤</a:t>
            </a:r>
            <a:endParaRPr lang="zh-CN" altLang="en-US" dirty="0" smtClean="0">
              <a:solidFill>
                <a:srgbClr val="1E36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4"/>
          <p:cNvGrpSpPr/>
          <p:nvPr/>
        </p:nvGrpSpPr>
        <p:grpSpPr>
          <a:xfrm>
            <a:off x="0" y="1"/>
            <a:ext cx="10783019" cy="1207700"/>
            <a:chOff x="0" y="1"/>
            <a:chExt cx="10783019" cy="1207700"/>
          </a:xfrm>
        </p:grpSpPr>
        <p:sp>
          <p:nvSpPr>
            <p:cNvPr id="36" name="任意多边形 35"/>
            <p:cNvSpPr/>
            <p:nvPr/>
          </p:nvSpPr>
          <p:spPr bwMode="auto">
            <a:xfrm rot="5400000">
              <a:off x="21565" y="-21564"/>
              <a:ext cx="1207700" cy="1250829"/>
            </a:xfrm>
            <a:custGeom>
              <a:avLst/>
              <a:gdLst>
                <a:gd name="connsiteX0" fmla="*/ 0 w 2825133"/>
                <a:gd name="connsiteY0" fmla="*/ 2167512 h 2176408"/>
                <a:gd name="connsiteX1" fmla="*/ 0 w 2825133"/>
                <a:gd name="connsiteY1" fmla="*/ 966593 h 2176408"/>
                <a:gd name="connsiteX2" fmla="*/ 186635 w 2825133"/>
                <a:gd name="connsiteY2" fmla="*/ 644396 h 2176408"/>
                <a:gd name="connsiteX3" fmla="*/ 1225932 w 2825133"/>
                <a:gd name="connsiteY3" fmla="*/ 43937 h 2176408"/>
                <a:gd name="connsiteX4" fmla="*/ 1599201 w 2825133"/>
                <a:gd name="connsiteY4" fmla="*/ 43937 h 2176408"/>
                <a:gd name="connsiteX5" fmla="*/ 2638499 w 2825133"/>
                <a:gd name="connsiteY5" fmla="*/ 644396 h 2176408"/>
                <a:gd name="connsiteX6" fmla="*/ 2825133 w 2825133"/>
                <a:gd name="connsiteY6" fmla="*/ 966593 h 2176408"/>
                <a:gd name="connsiteX7" fmla="*/ 2825133 w 2825133"/>
                <a:gd name="connsiteY7" fmla="*/ 2167512 h 2176408"/>
                <a:gd name="connsiteX8" fmla="*/ 2823724 w 2825133"/>
                <a:gd name="connsiteY8" fmla="*/ 2176408 h 2176408"/>
                <a:gd name="connsiteX9" fmla="*/ 1409 w 2825133"/>
                <a:gd name="connsiteY9" fmla="*/ 2176408 h 217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5133" h="2176408">
                  <a:moveTo>
                    <a:pt x="0" y="2167512"/>
                  </a:moveTo>
                  <a:cubicBezTo>
                    <a:pt x="0" y="966593"/>
                    <a:pt x="0" y="966593"/>
                    <a:pt x="0" y="966593"/>
                  </a:cubicBezTo>
                  <a:cubicBezTo>
                    <a:pt x="0" y="849430"/>
                    <a:pt x="84169" y="702977"/>
                    <a:pt x="186635" y="644396"/>
                  </a:cubicBezTo>
                  <a:cubicBezTo>
                    <a:pt x="1225932" y="43937"/>
                    <a:pt x="1225932" y="43937"/>
                    <a:pt x="1225932" y="43937"/>
                  </a:cubicBezTo>
                  <a:cubicBezTo>
                    <a:pt x="1328398" y="-14645"/>
                    <a:pt x="1496735" y="-14645"/>
                    <a:pt x="1599201" y="43937"/>
                  </a:cubicBezTo>
                  <a:cubicBezTo>
                    <a:pt x="2638499" y="644396"/>
                    <a:pt x="2638499" y="644396"/>
                    <a:pt x="2638499" y="644396"/>
                  </a:cubicBezTo>
                  <a:cubicBezTo>
                    <a:pt x="2740965" y="702977"/>
                    <a:pt x="2825133" y="849430"/>
                    <a:pt x="2825133" y="966593"/>
                  </a:cubicBezTo>
                  <a:lnTo>
                    <a:pt x="2825133" y="2167512"/>
                  </a:lnTo>
                  <a:lnTo>
                    <a:pt x="2823724" y="2176408"/>
                  </a:lnTo>
                  <a:lnTo>
                    <a:pt x="1409" y="2176408"/>
                  </a:lnTo>
                  <a:close/>
                </a:path>
              </a:pathLst>
            </a:custGeom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19200000" scaled="0"/>
            </a:gradFill>
            <a:ln w="19050">
              <a:gradFill>
                <a:gsLst>
                  <a:gs pos="0">
                    <a:srgbClr val="1B2C45"/>
                  </a:gs>
                  <a:gs pos="100000">
                    <a:srgbClr val="254E8C"/>
                  </a:gs>
                </a:gsLst>
                <a:lin ang="3600000" scaled="0"/>
              </a:gradFill>
            </a:ln>
            <a:effectLst>
              <a:outerShdw blurRad="254000" dist="190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1367293" y="809896"/>
              <a:ext cx="9415726" cy="5274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椭圆 39"/>
            <p:cNvSpPr/>
            <p:nvPr/>
          </p:nvSpPr>
          <p:spPr>
            <a:xfrm>
              <a:off x="1602432" y="341710"/>
              <a:ext cx="274777" cy="274777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pic>
        <p:nvPicPr>
          <p:cNvPr id="2050" name="Picture 2" descr="G:\艺萱设计\2019微信二维码\新院标竖版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49174" y="138023"/>
            <a:ext cx="1489366" cy="84548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036394" y="225050"/>
            <a:ext cx="309880" cy="506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27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8610600" y="6349833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grpSp>
        <p:nvGrpSpPr>
          <p:cNvPr id="9" name="组合 71"/>
          <p:cNvGrpSpPr/>
          <p:nvPr/>
        </p:nvGrpSpPr>
        <p:grpSpPr>
          <a:xfrm>
            <a:off x="1388771" y="1569211"/>
            <a:ext cx="9263223" cy="4096483"/>
            <a:chOff x="1264429" y="1152525"/>
            <a:chExt cx="6795612" cy="2793651"/>
          </a:xfrm>
        </p:grpSpPr>
        <p:sp>
          <p:nvSpPr>
            <p:cNvPr id="10" name="圆角矩形 9"/>
            <p:cNvSpPr/>
            <p:nvPr/>
          </p:nvSpPr>
          <p:spPr bwMode="auto">
            <a:xfrm>
              <a:off x="1264429" y="1152525"/>
              <a:ext cx="6795612" cy="2793651"/>
            </a:xfrm>
            <a:prstGeom prst="roundRect">
              <a:avLst>
                <a:gd name="adj" fmla="val 996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圆角矩形 10"/>
            <p:cNvSpPr/>
            <p:nvPr/>
          </p:nvSpPr>
          <p:spPr bwMode="auto">
            <a:xfrm>
              <a:off x="1371620" y="1286761"/>
              <a:ext cx="6563463" cy="2512690"/>
            </a:xfrm>
            <a:prstGeom prst="roundRect">
              <a:avLst>
                <a:gd name="adj" fmla="val 11474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"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739236" y="2606869"/>
            <a:ext cx="8364067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1E36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（4）气道管理 加强气道湿化，建议采用主动加热湿化器，有条件的使用 环路加热导丝保证湿化效果；建议使用密闭式吸痰，必要时气 管镜吸痰；积极进行气道廓清治疗，如振动排痰、高频胸廓振 荡、体位引流等；在氧合及血流动力学稳定的情况下，尽早开 展被动及主动活动，促进痰液引流及肺康复。</a:t>
            </a:r>
            <a:endParaRPr lang="zh-CN" altLang="en-US" dirty="0" smtClean="0">
              <a:solidFill>
                <a:srgbClr val="1E36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4"/>
          <p:cNvGrpSpPr/>
          <p:nvPr/>
        </p:nvGrpSpPr>
        <p:grpSpPr>
          <a:xfrm>
            <a:off x="0" y="1"/>
            <a:ext cx="10783019" cy="1207700"/>
            <a:chOff x="0" y="1"/>
            <a:chExt cx="10783019" cy="1207700"/>
          </a:xfrm>
        </p:grpSpPr>
        <p:sp>
          <p:nvSpPr>
            <p:cNvPr id="36" name="任意多边形 35"/>
            <p:cNvSpPr/>
            <p:nvPr/>
          </p:nvSpPr>
          <p:spPr bwMode="auto">
            <a:xfrm rot="5400000">
              <a:off x="21565" y="-21564"/>
              <a:ext cx="1207700" cy="1250829"/>
            </a:xfrm>
            <a:custGeom>
              <a:avLst/>
              <a:gdLst>
                <a:gd name="connsiteX0" fmla="*/ 0 w 2825133"/>
                <a:gd name="connsiteY0" fmla="*/ 2167512 h 2176408"/>
                <a:gd name="connsiteX1" fmla="*/ 0 w 2825133"/>
                <a:gd name="connsiteY1" fmla="*/ 966593 h 2176408"/>
                <a:gd name="connsiteX2" fmla="*/ 186635 w 2825133"/>
                <a:gd name="connsiteY2" fmla="*/ 644396 h 2176408"/>
                <a:gd name="connsiteX3" fmla="*/ 1225932 w 2825133"/>
                <a:gd name="connsiteY3" fmla="*/ 43937 h 2176408"/>
                <a:gd name="connsiteX4" fmla="*/ 1599201 w 2825133"/>
                <a:gd name="connsiteY4" fmla="*/ 43937 h 2176408"/>
                <a:gd name="connsiteX5" fmla="*/ 2638499 w 2825133"/>
                <a:gd name="connsiteY5" fmla="*/ 644396 h 2176408"/>
                <a:gd name="connsiteX6" fmla="*/ 2825133 w 2825133"/>
                <a:gd name="connsiteY6" fmla="*/ 966593 h 2176408"/>
                <a:gd name="connsiteX7" fmla="*/ 2825133 w 2825133"/>
                <a:gd name="connsiteY7" fmla="*/ 2167512 h 2176408"/>
                <a:gd name="connsiteX8" fmla="*/ 2823724 w 2825133"/>
                <a:gd name="connsiteY8" fmla="*/ 2176408 h 2176408"/>
                <a:gd name="connsiteX9" fmla="*/ 1409 w 2825133"/>
                <a:gd name="connsiteY9" fmla="*/ 2176408 h 217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5133" h="2176408">
                  <a:moveTo>
                    <a:pt x="0" y="2167512"/>
                  </a:moveTo>
                  <a:cubicBezTo>
                    <a:pt x="0" y="966593"/>
                    <a:pt x="0" y="966593"/>
                    <a:pt x="0" y="966593"/>
                  </a:cubicBezTo>
                  <a:cubicBezTo>
                    <a:pt x="0" y="849430"/>
                    <a:pt x="84169" y="702977"/>
                    <a:pt x="186635" y="644396"/>
                  </a:cubicBezTo>
                  <a:cubicBezTo>
                    <a:pt x="1225932" y="43937"/>
                    <a:pt x="1225932" y="43937"/>
                    <a:pt x="1225932" y="43937"/>
                  </a:cubicBezTo>
                  <a:cubicBezTo>
                    <a:pt x="1328398" y="-14645"/>
                    <a:pt x="1496735" y="-14645"/>
                    <a:pt x="1599201" y="43937"/>
                  </a:cubicBezTo>
                  <a:cubicBezTo>
                    <a:pt x="2638499" y="644396"/>
                    <a:pt x="2638499" y="644396"/>
                    <a:pt x="2638499" y="644396"/>
                  </a:cubicBezTo>
                  <a:cubicBezTo>
                    <a:pt x="2740965" y="702977"/>
                    <a:pt x="2825133" y="849430"/>
                    <a:pt x="2825133" y="966593"/>
                  </a:cubicBezTo>
                  <a:lnTo>
                    <a:pt x="2825133" y="2167512"/>
                  </a:lnTo>
                  <a:lnTo>
                    <a:pt x="2823724" y="2176408"/>
                  </a:lnTo>
                  <a:lnTo>
                    <a:pt x="1409" y="2176408"/>
                  </a:lnTo>
                  <a:close/>
                </a:path>
              </a:pathLst>
            </a:custGeom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19200000" scaled="0"/>
            </a:gradFill>
            <a:ln w="19050">
              <a:gradFill>
                <a:gsLst>
                  <a:gs pos="0">
                    <a:srgbClr val="1B2C45"/>
                  </a:gs>
                  <a:gs pos="100000">
                    <a:srgbClr val="254E8C"/>
                  </a:gs>
                </a:gsLst>
                <a:lin ang="3600000" scaled="0"/>
              </a:gradFill>
            </a:ln>
            <a:effectLst>
              <a:outerShdw blurRad="254000" dist="190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1367293" y="809896"/>
              <a:ext cx="9415726" cy="5274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椭圆 39"/>
            <p:cNvSpPr/>
            <p:nvPr/>
          </p:nvSpPr>
          <p:spPr>
            <a:xfrm>
              <a:off x="1602432" y="341710"/>
              <a:ext cx="274777" cy="274777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pic>
        <p:nvPicPr>
          <p:cNvPr id="2050" name="Picture 2" descr="G:\艺萱设计\2019微信二维码\新院标竖版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49174" y="138023"/>
            <a:ext cx="1489366" cy="845480"/>
          </a:xfrm>
          <a:prstGeom prst="rect">
            <a:avLst/>
          </a:prstGeom>
          <a:noFill/>
        </p:spPr>
      </p:pic>
      <p:sp>
        <p:nvSpPr>
          <p:cNvPr id="8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8610600" y="6349833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grpSp>
        <p:nvGrpSpPr>
          <p:cNvPr id="9" name="组合 71"/>
          <p:cNvGrpSpPr/>
          <p:nvPr/>
        </p:nvGrpSpPr>
        <p:grpSpPr>
          <a:xfrm>
            <a:off x="1388771" y="1569211"/>
            <a:ext cx="9263223" cy="4096483"/>
            <a:chOff x="1264429" y="1152525"/>
            <a:chExt cx="6795612" cy="2793651"/>
          </a:xfrm>
        </p:grpSpPr>
        <p:sp>
          <p:nvSpPr>
            <p:cNvPr id="10" name="圆角矩形 9"/>
            <p:cNvSpPr/>
            <p:nvPr/>
          </p:nvSpPr>
          <p:spPr bwMode="auto">
            <a:xfrm>
              <a:off x="1264429" y="1152525"/>
              <a:ext cx="6795612" cy="2793651"/>
            </a:xfrm>
            <a:prstGeom prst="roundRect">
              <a:avLst>
                <a:gd name="adj" fmla="val 996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圆角矩形 10"/>
            <p:cNvSpPr/>
            <p:nvPr/>
          </p:nvSpPr>
          <p:spPr bwMode="auto">
            <a:xfrm>
              <a:off x="1371620" y="1286761"/>
              <a:ext cx="6563463" cy="2512690"/>
            </a:xfrm>
            <a:prstGeom prst="roundRect">
              <a:avLst>
                <a:gd name="adj" fmla="val 11474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"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825596" y="1834709"/>
            <a:ext cx="8364067" cy="3830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1E36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（3）有创机械通气 一般情况下，PaO2/FiO2低于 150 mmHg，应考虑气管插管， 实施有创机械通气。但鉴于重症新型冠状病毒肺炎患者低氧血 症的临床表现不典型，不应单纯把 PaO2/FiO2是否达标作为气管 插管和有创机械通气的指征，而应结合患者的临床表现和器官 功能情况实时进行评估。值得注意的是，延误气管插管，带来 的危害可能更大。 早期恰当的有创机械通气治疗是危重型患者重要的治疗手 段。实施肺保护性机械通气策略。对于中重度急性呼吸窘迫综 合征患者，或有创机械通气 FiO2高于 50%时，可采用肺复张治疗。 并根据肺复张的反应性，决定是否反复实施肺复张手法。应注 意部分新冠肺炎患者肺可复张性较差，应避免过高的 PEEP 导致 气压伤</a:t>
            </a:r>
            <a:endParaRPr lang="zh-CN" altLang="en-US" dirty="0" smtClean="0">
              <a:solidFill>
                <a:srgbClr val="1E36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4"/>
          <p:cNvGrpSpPr/>
          <p:nvPr/>
        </p:nvGrpSpPr>
        <p:grpSpPr>
          <a:xfrm>
            <a:off x="0" y="1"/>
            <a:ext cx="10783019" cy="1207700"/>
            <a:chOff x="0" y="1"/>
            <a:chExt cx="10783019" cy="1207700"/>
          </a:xfrm>
        </p:grpSpPr>
        <p:sp>
          <p:nvSpPr>
            <p:cNvPr id="36" name="任意多边形 35"/>
            <p:cNvSpPr/>
            <p:nvPr/>
          </p:nvSpPr>
          <p:spPr bwMode="auto">
            <a:xfrm rot="5400000">
              <a:off x="21565" y="-21564"/>
              <a:ext cx="1207700" cy="1250829"/>
            </a:xfrm>
            <a:custGeom>
              <a:avLst/>
              <a:gdLst>
                <a:gd name="connsiteX0" fmla="*/ 0 w 2825133"/>
                <a:gd name="connsiteY0" fmla="*/ 2167512 h 2176408"/>
                <a:gd name="connsiteX1" fmla="*/ 0 w 2825133"/>
                <a:gd name="connsiteY1" fmla="*/ 966593 h 2176408"/>
                <a:gd name="connsiteX2" fmla="*/ 186635 w 2825133"/>
                <a:gd name="connsiteY2" fmla="*/ 644396 h 2176408"/>
                <a:gd name="connsiteX3" fmla="*/ 1225932 w 2825133"/>
                <a:gd name="connsiteY3" fmla="*/ 43937 h 2176408"/>
                <a:gd name="connsiteX4" fmla="*/ 1599201 w 2825133"/>
                <a:gd name="connsiteY4" fmla="*/ 43937 h 2176408"/>
                <a:gd name="connsiteX5" fmla="*/ 2638499 w 2825133"/>
                <a:gd name="connsiteY5" fmla="*/ 644396 h 2176408"/>
                <a:gd name="connsiteX6" fmla="*/ 2825133 w 2825133"/>
                <a:gd name="connsiteY6" fmla="*/ 966593 h 2176408"/>
                <a:gd name="connsiteX7" fmla="*/ 2825133 w 2825133"/>
                <a:gd name="connsiteY7" fmla="*/ 2167512 h 2176408"/>
                <a:gd name="connsiteX8" fmla="*/ 2823724 w 2825133"/>
                <a:gd name="connsiteY8" fmla="*/ 2176408 h 2176408"/>
                <a:gd name="connsiteX9" fmla="*/ 1409 w 2825133"/>
                <a:gd name="connsiteY9" fmla="*/ 2176408 h 217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5133" h="2176408">
                  <a:moveTo>
                    <a:pt x="0" y="2167512"/>
                  </a:moveTo>
                  <a:cubicBezTo>
                    <a:pt x="0" y="966593"/>
                    <a:pt x="0" y="966593"/>
                    <a:pt x="0" y="966593"/>
                  </a:cubicBezTo>
                  <a:cubicBezTo>
                    <a:pt x="0" y="849430"/>
                    <a:pt x="84169" y="702977"/>
                    <a:pt x="186635" y="644396"/>
                  </a:cubicBezTo>
                  <a:cubicBezTo>
                    <a:pt x="1225932" y="43937"/>
                    <a:pt x="1225932" y="43937"/>
                    <a:pt x="1225932" y="43937"/>
                  </a:cubicBezTo>
                  <a:cubicBezTo>
                    <a:pt x="1328398" y="-14645"/>
                    <a:pt x="1496735" y="-14645"/>
                    <a:pt x="1599201" y="43937"/>
                  </a:cubicBezTo>
                  <a:cubicBezTo>
                    <a:pt x="2638499" y="644396"/>
                    <a:pt x="2638499" y="644396"/>
                    <a:pt x="2638499" y="644396"/>
                  </a:cubicBezTo>
                  <a:cubicBezTo>
                    <a:pt x="2740965" y="702977"/>
                    <a:pt x="2825133" y="849430"/>
                    <a:pt x="2825133" y="966593"/>
                  </a:cubicBezTo>
                  <a:lnTo>
                    <a:pt x="2825133" y="2167512"/>
                  </a:lnTo>
                  <a:lnTo>
                    <a:pt x="2823724" y="2176408"/>
                  </a:lnTo>
                  <a:lnTo>
                    <a:pt x="1409" y="2176408"/>
                  </a:lnTo>
                  <a:close/>
                </a:path>
              </a:pathLst>
            </a:custGeom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19200000" scaled="0"/>
            </a:gradFill>
            <a:ln w="19050">
              <a:gradFill>
                <a:gsLst>
                  <a:gs pos="0">
                    <a:srgbClr val="1B2C45"/>
                  </a:gs>
                  <a:gs pos="100000">
                    <a:srgbClr val="254E8C"/>
                  </a:gs>
                </a:gsLst>
                <a:lin ang="3600000" scaled="0"/>
              </a:gradFill>
            </a:ln>
            <a:effectLst>
              <a:outerShdw blurRad="254000" dist="190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1367293" y="809896"/>
              <a:ext cx="9415726" cy="5274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椭圆 39"/>
            <p:cNvSpPr/>
            <p:nvPr/>
          </p:nvSpPr>
          <p:spPr>
            <a:xfrm>
              <a:off x="1602432" y="341710"/>
              <a:ext cx="274777" cy="274777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pic>
        <p:nvPicPr>
          <p:cNvPr id="2050" name="Picture 2" descr="G:\艺萱设计\2019微信二维码\新院标竖版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49174" y="138023"/>
            <a:ext cx="1489366" cy="84548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075129" y="232035"/>
            <a:ext cx="309880" cy="506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27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8610600" y="6349833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grpSp>
        <p:nvGrpSpPr>
          <p:cNvPr id="9" name="组合 71"/>
          <p:cNvGrpSpPr/>
          <p:nvPr/>
        </p:nvGrpSpPr>
        <p:grpSpPr>
          <a:xfrm>
            <a:off x="1388771" y="1569211"/>
            <a:ext cx="9263223" cy="4096483"/>
            <a:chOff x="1264429" y="1152525"/>
            <a:chExt cx="6795612" cy="2793651"/>
          </a:xfrm>
        </p:grpSpPr>
        <p:sp>
          <p:nvSpPr>
            <p:cNvPr id="10" name="圆角矩形 9"/>
            <p:cNvSpPr/>
            <p:nvPr/>
          </p:nvSpPr>
          <p:spPr bwMode="auto">
            <a:xfrm>
              <a:off x="1264429" y="1152525"/>
              <a:ext cx="6795612" cy="2793651"/>
            </a:xfrm>
            <a:prstGeom prst="roundRect">
              <a:avLst>
                <a:gd name="adj" fmla="val 996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圆角矩形 10"/>
            <p:cNvSpPr/>
            <p:nvPr/>
          </p:nvSpPr>
          <p:spPr bwMode="auto">
            <a:xfrm>
              <a:off x="1371620" y="1286761"/>
              <a:ext cx="6563463" cy="2512690"/>
            </a:xfrm>
            <a:prstGeom prst="roundRect">
              <a:avLst>
                <a:gd name="adj" fmla="val 11474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"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729711" y="2611314"/>
            <a:ext cx="8364067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1E36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中医治疗。 本病属于中医“疫”病范畴，病因为感受“疫戾”之气， 各地可根据病情、当地气候特点以及不同体质等情况，参照下 列方案进行辨证论治。涉及到超药典剂量，应当在医师指导下 使用</a:t>
            </a:r>
            <a:endParaRPr lang="zh-CN" altLang="en-US" dirty="0" smtClean="0">
              <a:solidFill>
                <a:srgbClr val="1E36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4"/>
          <p:cNvGrpSpPr/>
          <p:nvPr/>
        </p:nvGrpSpPr>
        <p:grpSpPr>
          <a:xfrm>
            <a:off x="1" y="1"/>
            <a:ext cx="10783018" cy="1207700"/>
            <a:chOff x="1" y="1"/>
            <a:chExt cx="10783018" cy="1207700"/>
          </a:xfrm>
        </p:grpSpPr>
        <p:sp>
          <p:nvSpPr>
            <p:cNvPr id="36" name="任意多边形 35"/>
            <p:cNvSpPr/>
            <p:nvPr/>
          </p:nvSpPr>
          <p:spPr bwMode="auto">
            <a:xfrm rot="5400000">
              <a:off x="21565" y="-21564"/>
              <a:ext cx="1207700" cy="1250829"/>
            </a:xfrm>
            <a:custGeom>
              <a:avLst/>
              <a:gdLst>
                <a:gd name="connsiteX0" fmla="*/ 0 w 2825133"/>
                <a:gd name="connsiteY0" fmla="*/ 2167512 h 2176408"/>
                <a:gd name="connsiteX1" fmla="*/ 0 w 2825133"/>
                <a:gd name="connsiteY1" fmla="*/ 966593 h 2176408"/>
                <a:gd name="connsiteX2" fmla="*/ 186635 w 2825133"/>
                <a:gd name="connsiteY2" fmla="*/ 644396 h 2176408"/>
                <a:gd name="connsiteX3" fmla="*/ 1225932 w 2825133"/>
                <a:gd name="connsiteY3" fmla="*/ 43937 h 2176408"/>
                <a:gd name="connsiteX4" fmla="*/ 1599201 w 2825133"/>
                <a:gd name="connsiteY4" fmla="*/ 43937 h 2176408"/>
                <a:gd name="connsiteX5" fmla="*/ 2638499 w 2825133"/>
                <a:gd name="connsiteY5" fmla="*/ 644396 h 2176408"/>
                <a:gd name="connsiteX6" fmla="*/ 2825133 w 2825133"/>
                <a:gd name="connsiteY6" fmla="*/ 966593 h 2176408"/>
                <a:gd name="connsiteX7" fmla="*/ 2825133 w 2825133"/>
                <a:gd name="connsiteY7" fmla="*/ 2167512 h 2176408"/>
                <a:gd name="connsiteX8" fmla="*/ 2823724 w 2825133"/>
                <a:gd name="connsiteY8" fmla="*/ 2176408 h 2176408"/>
                <a:gd name="connsiteX9" fmla="*/ 1409 w 2825133"/>
                <a:gd name="connsiteY9" fmla="*/ 2176408 h 217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5133" h="2176408">
                  <a:moveTo>
                    <a:pt x="0" y="2167512"/>
                  </a:moveTo>
                  <a:cubicBezTo>
                    <a:pt x="0" y="966593"/>
                    <a:pt x="0" y="966593"/>
                    <a:pt x="0" y="966593"/>
                  </a:cubicBezTo>
                  <a:cubicBezTo>
                    <a:pt x="0" y="849430"/>
                    <a:pt x="84169" y="702977"/>
                    <a:pt x="186635" y="644396"/>
                  </a:cubicBezTo>
                  <a:cubicBezTo>
                    <a:pt x="1225932" y="43937"/>
                    <a:pt x="1225932" y="43937"/>
                    <a:pt x="1225932" y="43937"/>
                  </a:cubicBezTo>
                  <a:cubicBezTo>
                    <a:pt x="1328398" y="-14645"/>
                    <a:pt x="1496735" y="-14645"/>
                    <a:pt x="1599201" y="43937"/>
                  </a:cubicBezTo>
                  <a:cubicBezTo>
                    <a:pt x="2638499" y="644396"/>
                    <a:pt x="2638499" y="644396"/>
                    <a:pt x="2638499" y="644396"/>
                  </a:cubicBezTo>
                  <a:cubicBezTo>
                    <a:pt x="2740965" y="702977"/>
                    <a:pt x="2825133" y="849430"/>
                    <a:pt x="2825133" y="966593"/>
                  </a:cubicBezTo>
                  <a:lnTo>
                    <a:pt x="2825133" y="2167512"/>
                  </a:lnTo>
                  <a:lnTo>
                    <a:pt x="2823724" y="2176408"/>
                  </a:lnTo>
                  <a:lnTo>
                    <a:pt x="1409" y="2176408"/>
                  </a:lnTo>
                  <a:close/>
                </a:path>
              </a:pathLst>
            </a:custGeom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19200000" scaled="0"/>
            </a:gradFill>
            <a:ln w="19050">
              <a:gradFill>
                <a:gsLst>
                  <a:gs pos="0">
                    <a:srgbClr val="1B2C45"/>
                  </a:gs>
                  <a:gs pos="100000">
                    <a:srgbClr val="254E8C"/>
                  </a:gs>
                </a:gsLst>
                <a:lin ang="3600000" scaled="0"/>
              </a:gradFill>
            </a:ln>
            <a:effectLst>
              <a:outerShdw blurRad="254000" dist="190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1367293" y="809896"/>
              <a:ext cx="9415726" cy="5274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椭圆 39"/>
            <p:cNvSpPr/>
            <p:nvPr/>
          </p:nvSpPr>
          <p:spPr>
            <a:xfrm>
              <a:off x="1602740" y="341631"/>
              <a:ext cx="3131185" cy="274955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dirty="0">
                  <a:ea typeface="微软雅黑" panose="020B0503020204020204" pitchFamily="34" charset="-122"/>
                </a:rPr>
                <a:t>境外患者及隔离点患者收治流程</a:t>
              </a:r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pic>
        <p:nvPicPr>
          <p:cNvPr id="2050" name="Picture 2" descr="G:\艺萱设计\2019微信二维码\新院标竖版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49174" y="138023"/>
            <a:ext cx="1489366" cy="845480"/>
          </a:xfrm>
          <a:prstGeom prst="rect">
            <a:avLst/>
          </a:prstGeom>
          <a:noFill/>
        </p:spPr>
      </p:pic>
      <p:sp>
        <p:nvSpPr>
          <p:cNvPr id="8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8610600" y="6349833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7220" y="889635"/>
            <a:ext cx="4714240" cy="5684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4"/>
          <p:cNvGrpSpPr/>
          <p:nvPr/>
        </p:nvGrpSpPr>
        <p:grpSpPr>
          <a:xfrm>
            <a:off x="0" y="1"/>
            <a:ext cx="10783019" cy="1207700"/>
            <a:chOff x="0" y="1"/>
            <a:chExt cx="10783019" cy="1207700"/>
          </a:xfrm>
        </p:grpSpPr>
        <p:sp>
          <p:nvSpPr>
            <p:cNvPr id="36" name="任意多边形 35"/>
            <p:cNvSpPr/>
            <p:nvPr/>
          </p:nvSpPr>
          <p:spPr bwMode="auto">
            <a:xfrm rot="5400000">
              <a:off x="21565" y="-21564"/>
              <a:ext cx="1207700" cy="1250829"/>
            </a:xfrm>
            <a:custGeom>
              <a:avLst/>
              <a:gdLst>
                <a:gd name="connsiteX0" fmla="*/ 0 w 2825133"/>
                <a:gd name="connsiteY0" fmla="*/ 2167512 h 2176408"/>
                <a:gd name="connsiteX1" fmla="*/ 0 w 2825133"/>
                <a:gd name="connsiteY1" fmla="*/ 966593 h 2176408"/>
                <a:gd name="connsiteX2" fmla="*/ 186635 w 2825133"/>
                <a:gd name="connsiteY2" fmla="*/ 644396 h 2176408"/>
                <a:gd name="connsiteX3" fmla="*/ 1225932 w 2825133"/>
                <a:gd name="connsiteY3" fmla="*/ 43937 h 2176408"/>
                <a:gd name="connsiteX4" fmla="*/ 1599201 w 2825133"/>
                <a:gd name="connsiteY4" fmla="*/ 43937 h 2176408"/>
                <a:gd name="connsiteX5" fmla="*/ 2638499 w 2825133"/>
                <a:gd name="connsiteY5" fmla="*/ 644396 h 2176408"/>
                <a:gd name="connsiteX6" fmla="*/ 2825133 w 2825133"/>
                <a:gd name="connsiteY6" fmla="*/ 966593 h 2176408"/>
                <a:gd name="connsiteX7" fmla="*/ 2825133 w 2825133"/>
                <a:gd name="connsiteY7" fmla="*/ 2167512 h 2176408"/>
                <a:gd name="connsiteX8" fmla="*/ 2823724 w 2825133"/>
                <a:gd name="connsiteY8" fmla="*/ 2176408 h 2176408"/>
                <a:gd name="connsiteX9" fmla="*/ 1409 w 2825133"/>
                <a:gd name="connsiteY9" fmla="*/ 2176408 h 217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5133" h="2176408">
                  <a:moveTo>
                    <a:pt x="0" y="2167512"/>
                  </a:moveTo>
                  <a:cubicBezTo>
                    <a:pt x="0" y="966593"/>
                    <a:pt x="0" y="966593"/>
                    <a:pt x="0" y="966593"/>
                  </a:cubicBezTo>
                  <a:cubicBezTo>
                    <a:pt x="0" y="849430"/>
                    <a:pt x="84169" y="702977"/>
                    <a:pt x="186635" y="644396"/>
                  </a:cubicBezTo>
                  <a:cubicBezTo>
                    <a:pt x="1225932" y="43937"/>
                    <a:pt x="1225932" y="43937"/>
                    <a:pt x="1225932" y="43937"/>
                  </a:cubicBezTo>
                  <a:cubicBezTo>
                    <a:pt x="1328398" y="-14645"/>
                    <a:pt x="1496735" y="-14645"/>
                    <a:pt x="1599201" y="43937"/>
                  </a:cubicBezTo>
                  <a:cubicBezTo>
                    <a:pt x="2638499" y="644396"/>
                    <a:pt x="2638499" y="644396"/>
                    <a:pt x="2638499" y="644396"/>
                  </a:cubicBezTo>
                  <a:cubicBezTo>
                    <a:pt x="2740965" y="702977"/>
                    <a:pt x="2825133" y="849430"/>
                    <a:pt x="2825133" y="966593"/>
                  </a:cubicBezTo>
                  <a:lnTo>
                    <a:pt x="2825133" y="2167512"/>
                  </a:lnTo>
                  <a:lnTo>
                    <a:pt x="2823724" y="2176408"/>
                  </a:lnTo>
                  <a:lnTo>
                    <a:pt x="1409" y="2176408"/>
                  </a:lnTo>
                  <a:close/>
                </a:path>
              </a:pathLst>
            </a:custGeom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19200000" scaled="0"/>
            </a:gradFill>
            <a:ln w="19050">
              <a:gradFill>
                <a:gsLst>
                  <a:gs pos="0">
                    <a:srgbClr val="1B2C45"/>
                  </a:gs>
                  <a:gs pos="100000">
                    <a:srgbClr val="254E8C"/>
                  </a:gs>
                </a:gsLst>
                <a:lin ang="3600000" scaled="0"/>
              </a:gradFill>
            </a:ln>
            <a:effectLst>
              <a:outerShdw blurRad="254000" dist="190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1367293" y="809896"/>
              <a:ext cx="9415726" cy="5274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椭圆 39"/>
            <p:cNvSpPr/>
            <p:nvPr/>
          </p:nvSpPr>
          <p:spPr>
            <a:xfrm>
              <a:off x="1602432" y="341710"/>
              <a:ext cx="274777" cy="274777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pic>
        <p:nvPicPr>
          <p:cNvPr id="2050" name="Picture 2" descr="G:\艺萱设计\2019微信二维码\新院标竖版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49174" y="138023"/>
            <a:ext cx="1489366" cy="84548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075129" y="232035"/>
            <a:ext cx="108234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70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结  语</a:t>
            </a:r>
            <a:endParaRPr lang="zh-CN" altLang="en-US" sz="27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8610600" y="6349833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grpSp>
        <p:nvGrpSpPr>
          <p:cNvPr id="9" name="组合 71"/>
          <p:cNvGrpSpPr/>
          <p:nvPr/>
        </p:nvGrpSpPr>
        <p:grpSpPr>
          <a:xfrm>
            <a:off x="1388771" y="1569211"/>
            <a:ext cx="9263223" cy="4096483"/>
            <a:chOff x="1264429" y="1152525"/>
            <a:chExt cx="6795612" cy="2793651"/>
          </a:xfrm>
        </p:grpSpPr>
        <p:sp>
          <p:nvSpPr>
            <p:cNvPr id="10" name="圆角矩形 9"/>
            <p:cNvSpPr/>
            <p:nvPr/>
          </p:nvSpPr>
          <p:spPr bwMode="auto">
            <a:xfrm>
              <a:off x="1264429" y="1152525"/>
              <a:ext cx="6795612" cy="2793651"/>
            </a:xfrm>
            <a:prstGeom prst="roundRect">
              <a:avLst>
                <a:gd name="adj" fmla="val 996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圆角矩形 10"/>
            <p:cNvSpPr/>
            <p:nvPr/>
          </p:nvSpPr>
          <p:spPr bwMode="auto">
            <a:xfrm>
              <a:off x="1371620" y="1286761"/>
              <a:ext cx="6563463" cy="2512690"/>
            </a:xfrm>
            <a:prstGeom prst="roundRect">
              <a:avLst>
                <a:gd name="adj" fmla="val 11474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"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710661" y="2136969"/>
            <a:ext cx="8364067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1E36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住院病房实行封闭式管理。住院患者严格执行“一患一陪护一病房”，严禁探视，不得随意出入走动。全院各科室医务人员根据本科室情况建立轮岗梯队，采取班组轮换制，上岗梯队工作7天—14天后下一梯队进行轮转，上岗及换岗前需进行核酸检测，检查结果合格后方可换岗。必须每周进行一次核酸检测。辅助科室、手术室、麻醉科、内镜中心按照封闭式管理，急诊、发热门诊、核酸采集处按照院统一安排集中住宿。</a:t>
            </a:r>
            <a:endParaRPr lang="zh-CN" altLang="en-US" dirty="0" smtClean="0">
              <a:solidFill>
                <a:srgbClr val="1E36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6701</Words>
  <Application>WPS 演示</Application>
  <PresentationFormat>自定义</PresentationFormat>
  <Paragraphs>97</Paragraphs>
  <Slides>29</Slides>
  <Notes>5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9" baseType="lpstr">
      <vt:lpstr>Arial</vt:lpstr>
      <vt:lpstr>宋体</vt:lpstr>
      <vt:lpstr>Wingdings</vt:lpstr>
      <vt:lpstr>微软雅黑</vt:lpstr>
      <vt:lpstr>Calibri</vt:lpstr>
      <vt:lpstr>Franklin Gothic Medium</vt:lpstr>
      <vt:lpstr>叶根友毛笔行书2.0版</vt:lpstr>
      <vt:lpstr>Arial Unicode MS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PC</dc:creator>
  <cp:lastModifiedBy>spring</cp:lastModifiedBy>
  <cp:revision>650</cp:revision>
  <dcterms:created xsi:type="dcterms:W3CDTF">2016-01-04T05:40:00Z</dcterms:created>
  <dcterms:modified xsi:type="dcterms:W3CDTF">2021-01-26T06:05:36Z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2052-11.1.0.10314</vt:lpwstr>
  </property>
</Properties>
</file>